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58" r:id="rId23"/>
    <p:sldId id="259" r:id="rId24"/>
    <p:sldId id="260"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330495-A7F4-47CD-BAA8-66185575DD37}"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9379EE-8A18-4B27-88D9-E0861C61E319}" type="slidenum">
              <a:rPr lang="ar-IQ" smtClean="0"/>
              <a:t>‹#›</a:t>
            </a:fld>
            <a:endParaRPr lang="ar-IQ"/>
          </a:p>
        </p:txBody>
      </p:sp>
    </p:spTree>
    <p:extLst>
      <p:ext uri="{BB962C8B-B14F-4D97-AF65-F5344CB8AC3E}">
        <p14:creationId xmlns:p14="http://schemas.microsoft.com/office/powerpoint/2010/main" val="15619243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2199152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10</a:t>
            </a:fld>
            <a:endParaRPr lang="ar-IQ">
              <a:solidFill>
                <a:prstClr val="black"/>
              </a:solidFill>
            </a:endParaRPr>
          </a:p>
        </p:txBody>
      </p:sp>
    </p:spTree>
    <p:extLst>
      <p:ext uri="{BB962C8B-B14F-4D97-AF65-F5344CB8AC3E}">
        <p14:creationId xmlns:p14="http://schemas.microsoft.com/office/powerpoint/2010/main" val="1328408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11</a:t>
            </a:fld>
            <a:endParaRPr lang="ar-IQ">
              <a:solidFill>
                <a:prstClr val="black"/>
              </a:solidFill>
            </a:endParaRPr>
          </a:p>
        </p:txBody>
      </p:sp>
    </p:spTree>
    <p:extLst>
      <p:ext uri="{BB962C8B-B14F-4D97-AF65-F5344CB8AC3E}">
        <p14:creationId xmlns:p14="http://schemas.microsoft.com/office/powerpoint/2010/main" val="1464542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12</a:t>
            </a:fld>
            <a:endParaRPr lang="ar-IQ">
              <a:solidFill>
                <a:prstClr val="black"/>
              </a:solidFill>
            </a:endParaRPr>
          </a:p>
        </p:txBody>
      </p:sp>
    </p:spTree>
    <p:extLst>
      <p:ext uri="{BB962C8B-B14F-4D97-AF65-F5344CB8AC3E}">
        <p14:creationId xmlns:p14="http://schemas.microsoft.com/office/powerpoint/2010/main" val="3249918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13</a:t>
            </a:fld>
            <a:endParaRPr lang="ar-IQ">
              <a:solidFill>
                <a:prstClr val="black"/>
              </a:solidFill>
            </a:endParaRPr>
          </a:p>
        </p:txBody>
      </p:sp>
    </p:spTree>
    <p:extLst>
      <p:ext uri="{BB962C8B-B14F-4D97-AF65-F5344CB8AC3E}">
        <p14:creationId xmlns:p14="http://schemas.microsoft.com/office/powerpoint/2010/main" val="1287013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14</a:t>
            </a:fld>
            <a:endParaRPr lang="ar-IQ">
              <a:solidFill>
                <a:prstClr val="black"/>
              </a:solidFill>
            </a:endParaRPr>
          </a:p>
        </p:txBody>
      </p:sp>
    </p:spTree>
    <p:extLst>
      <p:ext uri="{BB962C8B-B14F-4D97-AF65-F5344CB8AC3E}">
        <p14:creationId xmlns:p14="http://schemas.microsoft.com/office/powerpoint/2010/main" val="2645524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15</a:t>
            </a:fld>
            <a:endParaRPr lang="ar-IQ">
              <a:solidFill>
                <a:prstClr val="black"/>
              </a:solidFill>
            </a:endParaRPr>
          </a:p>
        </p:txBody>
      </p:sp>
    </p:spTree>
    <p:extLst>
      <p:ext uri="{BB962C8B-B14F-4D97-AF65-F5344CB8AC3E}">
        <p14:creationId xmlns:p14="http://schemas.microsoft.com/office/powerpoint/2010/main" val="410804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16</a:t>
            </a:fld>
            <a:endParaRPr lang="ar-IQ">
              <a:solidFill>
                <a:prstClr val="black"/>
              </a:solidFill>
            </a:endParaRPr>
          </a:p>
        </p:txBody>
      </p:sp>
    </p:spTree>
    <p:extLst>
      <p:ext uri="{BB962C8B-B14F-4D97-AF65-F5344CB8AC3E}">
        <p14:creationId xmlns:p14="http://schemas.microsoft.com/office/powerpoint/2010/main" val="3348515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17</a:t>
            </a:fld>
            <a:endParaRPr lang="ar-IQ">
              <a:solidFill>
                <a:prstClr val="black"/>
              </a:solidFill>
            </a:endParaRPr>
          </a:p>
        </p:txBody>
      </p:sp>
    </p:spTree>
    <p:extLst>
      <p:ext uri="{BB962C8B-B14F-4D97-AF65-F5344CB8AC3E}">
        <p14:creationId xmlns:p14="http://schemas.microsoft.com/office/powerpoint/2010/main" val="3861313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18</a:t>
            </a:fld>
            <a:endParaRPr lang="ar-IQ">
              <a:solidFill>
                <a:prstClr val="black"/>
              </a:solidFill>
            </a:endParaRPr>
          </a:p>
        </p:txBody>
      </p:sp>
    </p:spTree>
    <p:extLst>
      <p:ext uri="{BB962C8B-B14F-4D97-AF65-F5344CB8AC3E}">
        <p14:creationId xmlns:p14="http://schemas.microsoft.com/office/powerpoint/2010/main" val="956636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19</a:t>
            </a:fld>
            <a:endParaRPr lang="ar-IQ">
              <a:solidFill>
                <a:prstClr val="black"/>
              </a:solidFill>
            </a:endParaRPr>
          </a:p>
        </p:txBody>
      </p:sp>
    </p:spTree>
    <p:extLst>
      <p:ext uri="{BB962C8B-B14F-4D97-AF65-F5344CB8AC3E}">
        <p14:creationId xmlns:p14="http://schemas.microsoft.com/office/powerpoint/2010/main" val="3955329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310465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20</a:t>
            </a:fld>
            <a:endParaRPr lang="ar-IQ">
              <a:solidFill>
                <a:prstClr val="black"/>
              </a:solidFill>
            </a:endParaRPr>
          </a:p>
        </p:txBody>
      </p:sp>
    </p:spTree>
    <p:extLst>
      <p:ext uri="{BB962C8B-B14F-4D97-AF65-F5344CB8AC3E}">
        <p14:creationId xmlns:p14="http://schemas.microsoft.com/office/powerpoint/2010/main" val="3828783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21</a:t>
            </a:fld>
            <a:endParaRPr lang="ar-IQ">
              <a:solidFill>
                <a:prstClr val="black"/>
              </a:solidFill>
            </a:endParaRPr>
          </a:p>
        </p:txBody>
      </p:sp>
    </p:spTree>
    <p:extLst>
      <p:ext uri="{BB962C8B-B14F-4D97-AF65-F5344CB8AC3E}">
        <p14:creationId xmlns:p14="http://schemas.microsoft.com/office/powerpoint/2010/main" val="284506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22</a:t>
            </a:fld>
            <a:endParaRPr lang="ar-IQ">
              <a:solidFill>
                <a:prstClr val="black"/>
              </a:solidFill>
            </a:endParaRPr>
          </a:p>
        </p:txBody>
      </p:sp>
    </p:spTree>
    <p:extLst>
      <p:ext uri="{BB962C8B-B14F-4D97-AF65-F5344CB8AC3E}">
        <p14:creationId xmlns:p14="http://schemas.microsoft.com/office/powerpoint/2010/main" val="4165032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23</a:t>
            </a:fld>
            <a:endParaRPr lang="ar-IQ">
              <a:solidFill>
                <a:prstClr val="black"/>
              </a:solidFill>
            </a:endParaRPr>
          </a:p>
        </p:txBody>
      </p:sp>
    </p:spTree>
    <p:extLst>
      <p:ext uri="{BB962C8B-B14F-4D97-AF65-F5344CB8AC3E}">
        <p14:creationId xmlns:p14="http://schemas.microsoft.com/office/powerpoint/2010/main" val="671664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24</a:t>
            </a:fld>
            <a:endParaRPr lang="ar-IQ">
              <a:solidFill>
                <a:prstClr val="black"/>
              </a:solidFill>
            </a:endParaRPr>
          </a:p>
        </p:txBody>
      </p:sp>
    </p:spTree>
    <p:extLst>
      <p:ext uri="{BB962C8B-B14F-4D97-AF65-F5344CB8AC3E}">
        <p14:creationId xmlns:p14="http://schemas.microsoft.com/office/powerpoint/2010/main" val="366944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3765053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85380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70866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80063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3319428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1172627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9</a:t>
            </a:fld>
            <a:endParaRPr lang="ar-IQ">
              <a:solidFill>
                <a:prstClr val="black"/>
              </a:solidFill>
            </a:endParaRPr>
          </a:p>
        </p:txBody>
      </p:sp>
    </p:spTree>
    <p:extLst>
      <p:ext uri="{BB962C8B-B14F-4D97-AF65-F5344CB8AC3E}">
        <p14:creationId xmlns:p14="http://schemas.microsoft.com/office/powerpoint/2010/main" val="100250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603875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6970810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29488670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8191909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7475092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74151531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6036863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5042380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8271346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85081344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9128000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921449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moqatel.com/openshare/Behoth/Mrydia15/handball/fig02.GI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ar.wikipedia.org/w/index.php?title=%D9%82%D9%88%D8%A7%D9%86%D9%8A%D9%86_%D9%84%D8%B9%D8%A8%D8%A9_%D9%83%D8%B1%D8%A9_%D8%A7%D9%84%D9%82%D8%AF%D9%85&amp;action=edit&amp;section=17" TargetMode="External"/><Relationship Id="rId4" Type="http://schemas.openxmlformats.org/officeDocument/2006/relationships/hyperlink" Target="https://ar.wikipedia.org/w/index.php?title=%D9%82%D9%88%D8%A7%D9%86%D9%8A%D9%86_%D9%84%D8%B9%D8%A8%D8%A9_%D9%83%D8%B1%D8%A9_%D8%A7%D9%84%D9%82%D8%AF%D9%85&amp;action=edit&amp;section=1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1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r.wikipedia.org/wiki/1938" TargetMode="External"/><Relationship Id="rId4" Type="http://schemas.openxmlformats.org/officeDocument/2006/relationships/hyperlink" Target="https://ar.wikipedia.org/wiki/189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19"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ar.wikipedia.org/wiki/1898" TargetMode="External"/><Relationship Id="rId4" Type="http://schemas.openxmlformats.org/officeDocument/2006/relationships/hyperlink" Target="https://ar.wikipedia.org/w/index.php?title=%D9%82%D9%88%D8%A7%D9%86%D9%8A%D9%86_%D9%84%D8%B9%D8%A8%D8%A9_%D9%83%D8%B1%D8%A9_%D8%A7%D9%84%D9%82%D8%AF%D9%85&amp;action=edit&amp;section=2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ar.wikipedia.org/w/index.php?title=%D9%82%D9%88%D8%A7%D9%86%D9%8A%D9%86_%D9%84%D8%B9%D8%A8%D8%A9_%D9%83%D8%B1%D8%A9_%D8%A7%D9%84%D9%82%D8%AF%D9%85&amp;action=edit&amp;section=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ar.wikipedia.org/wiki/1940" TargetMode="External"/><Relationship Id="rId5" Type="http://schemas.openxmlformats.org/officeDocument/2006/relationships/hyperlink" Target="https://ar.wikipedia.org/wiki/1925" TargetMode="External"/><Relationship Id="rId4" Type="http://schemas.openxmlformats.org/officeDocument/2006/relationships/hyperlink" Target="https://ar.wikipedia.org/wiki/192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ar.wikipedia.org/wiki/1951" TargetMode="External"/><Relationship Id="rId5" Type="http://schemas.openxmlformats.org/officeDocument/2006/relationships/hyperlink" Target="https://ar.wikipedia.org/wiki/1950" TargetMode="External"/><Relationship Id="rId4" Type="http://schemas.openxmlformats.org/officeDocument/2006/relationships/hyperlink" Target="https://ar.wikipedia.org/wiki/187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6"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2%D9%88%D8%A7%D9%86%D9%8A%D9%86_%D9%84%D8%B9%D8%A8%D8%A9_%D9%83%D8%B1%D8%A9_%D8%A7%D9%84%D9%82%D8%AF%D9%85#%D8%AA%D8%B7%D9%88%D8%B1_%D9%82%D9%88%D8%A7%D9%86%D9%8A%D9%86_%D9%83%D8%B1%D8%A9_%D8%A7%D9%84%D9%82%D8%AF%D9%85" TargetMode="External"/><Relationship Id="rId13" Type="http://schemas.openxmlformats.org/officeDocument/2006/relationships/hyperlink" Target="https://ar.wikipedia.org/wiki/%D9%82%D9%88%D8%A7%D9%86%D9%8A%D9%86_%D9%84%D8%B9%D8%A8%D8%A9_%D9%83%D8%B1%D8%A9_%D8%A7%D9%84%D9%82%D8%AF%D9%85#%D8%A3%D9%88%D9%84%D8%A7:%D8%A7%D9%84%D9%85%D9%84%D8%B9%D8%A8" TargetMode="External"/><Relationship Id="rId3" Type="http://schemas.openxmlformats.org/officeDocument/2006/relationships/hyperlink" Target="https://ar.wikipedia.org/wiki/%D9%82%D9%88%D8%A7%D9%86%D9%8A%D9%86_%D9%84%D8%B9%D8%A8%D8%A9_%D9%83%D8%B1%D8%A9_%D8%A7%D9%84%D9%82%D8%AF%D9%85#%D8%A7%D9%84%D9%85%D9%84%D8%B9%D8%A8" TargetMode="External"/><Relationship Id="rId7" Type="http://schemas.openxmlformats.org/officeDocument/2006/relationships/hyperlink" Target="https://ar.wikipedia.org/wiki/%D9%82%D9%88%D8%A7%D9%86%D9%8A%D9%86_%D9%84%D8%B9%D8%A8%D8%A9_%D9%83%D8%B1%D8%A9_%D8%A7%D9%84%D9%82%D8%AF%D9%85#%D8%B9%D8%AF%D8%AF_%D8%A7%D9%84%D9%84%D8%A7%D8%B9%D8%A8%D9%8A%D9%86" TargetMode="External"/><Relationship Id="rId12" Type="http://schemas.openxmlformats.org/officeDocument/2006/relationships/hyperlink" Target="https://ar.wikipedia.org/wiki/%D9%82%D9%88%D8%A7%D9%86%D9%8A%D9%86_%D9%84%D8%B9%D8%A8%D8%A9_%D9%83%D8%B1%D8%A9_%D8%A7%D9%84%D9%82%D8%AF%D9%85#%D8%A7%D9%84%D8%AA%D8%B9%D8%AF%D9%8A%D9%84%D8%A7%D8%AA_%D9%81%D9%8A_%D9%85%D9%88%D8%A7%D8%AF_%D9%82%D9%88%D8%A7%D9%86%D9%8A%D9%86_%D9%83%D8%B1%D8%A9_%D8%A7%D9%84%D9%82%D8%AF%D9%85" TargetMode="External"/><Relationship Id="rId2" Type="http://schemas.openxmlformats.org/officeDocument/2006/relationships/notesSlide" Target="../notesSlides/notesSlide2.xml"/><Relationship Id="rId16" Type="http://schemas.openxmlformats.org/officeDocument/2006/relationships/hyperlink" Target="https://ar.wikipedia.org/wiki/%D9%82%D9%88%D8%A7%D9%86%D9%8A%D9%86_%D9%84%D8%B9%D8%A8%D8%A9_%D9%83%D8%B1%D8%A9_%D8%A7%D9%84%D9%82%D8%AF%D9%85#%D8%B1%D8%A7%D8%A8%D8%B9%D8%A7%D9%8B:%D8%A7%D9%84%D9%83%D8%B1%D8%A9" TargetMode="External"/><Relationship Id="rId1" Type="http://schemas.openxmlformats.org/officeDocument/2006/relationships/slideLayout" Target="../slideLayouts/slideLayout2.xml"/><Relationship Id="rId6" Type="http://schemas.openxmlformats.org/officeDocument/2006/relationships/hyperlink" Target="https://ar.wikipedia.org/wiki/%D9%82%D9%88%D8%A7%D9%86%D9%8A%D9%86_%D9%84%D8%B9%D8%A8%D8%A9_%D9%83%D8%B1%D8%A9_%D8%A7%D9%84%D9%82%D8%AF%D9%85#%D8%A7%D9%84%D9%83%D8%B1%D8%A9" TargetMode="External"/><Relationship Id="rId11" Type="http://schemas.openxmlformats.org/officeDocument/2006/relationships/hyperlink" Target="https://ar.wikipedia.org/wiki/%D9%82%D9%88%D8%A7%D9%86%D9%8A%D9%86_%D9%84%D8%B9%D8%A8%D8%A9_%D9%83%D8%B1%D8%A9_%D8%A7%D9%84%D9%82%D8%AF%D9%85#%D8%AB%D8%A7%D9%84%D8%AB%D8%A7" TargetMode="External"/><Relationship Id="rId5" Type="http://schemas.openxmlformats.org/officeDocument/2006/relationships/hyperlink" Target="https://ar.wikipedia.org/wiki/%D9%82%D9%88%D8%A7%D9%86%D9%8A%D9%86_%D9%84%D8%B9%D8%A8%D8%A9_%D9%83%D8%B1%D8%A9_%D8%A7%D9%84%D9%82%D8%AF%D9%85#%D9%85%D9%86%D8%A7%D8%B7%D9%82_%D8%A7%D9%84%D9%84%D8%B9%D8%A8_%D9%88%D8%A7%D9%84%D9%85%D9%86%D8%B7%D9%82%D8%A9_%D8%A7%D9%84%D8%B1%D9%83%D9%86%D9%8A%D8%A9" TargetMode="External"/><Relationship Id="rId15" Type="http://schemas.openxmlformats.org/officeDocument/2006/relationships/hyperlink" Target="https://ar.wikipedia.org/wiki/%D9%82%D9%88%D8%A7%D9%86%D9%8A%D9%86_%D9%84%D8%B9%D8%A8%D8%A9_%D9%83%D8%B1%D8%A9_%D8%A7%D9%84%D9%82%D8%AF%D9%85#%D8%AB%D8%A7%D9%84%D8%AB%D8%A7:_%D9%85%D9%86%D8%A7%D8%B7%D9%82_%D8%A7%D9%84%D9%84%D8%B9%D8%A8" TargetMode="External"/><Relationship Id="rId10" Type="http://schemas.openxmlformats.org/officeDocument/2006/relationships/hyperlink" Target="https://ar.wikipedia.org/wiki/%D9%82%D9%88%D8%A7%D9%86%D9%8A%D9%86_%D9%84%D8%B9%D8%A8%D8%A9_%D9%83%D8%B1%D8%A9_%D8%A7%D9%84%D9%82%D8%AF%D9%85#%D8%AB%D8%A7%D9%86%D9%8A%D8%A7" TargetMode="External"/><Relationship Id="rId4" Type="http://schemas.openxmlformats.org/officeDocument/2006/relationships/hyperlink" Target="https://ar.wikipedia.org/wiki/%D9%82%D9%88%D8%A7%D9%86%D9%8A%D9%86_%D9%84%D8%B9%D8%A8%D8%A9_%D9%83%D8%B1%D8%A9_%D8%A7%D9%84%D9%82%D8%AF%D9%85#%D8%A7%D9%84%D9%85%D8%B1%D9%85%D9%89" TargetMode="External"/><Relationship Id="rId9" Type="http://schemas.openxmlformats.org/officeDocument/2006/relationships/hyperlink" Target="https://ar.wikipedia.org/wiki/%D9%82%D9%88%D8%A7%D9%86%D9%8A%D9%86_%D9%84%D8%B9%D8%A8%D8%A9_%D9%83%D8%B1%D8%A9_%D8%A7%D9%84%D9%82%D8%AF%D9%85#%D8%A3%D9%88%D9%84%D8%A7" TargetMode="External"/><Relationship Id="rId14" Type="http://schemas.openxmlformats.org/officeDocument/2006/relationships/hyperlink" Target="https://ar.wikipedia.org/wiki/%D9%82%D9%88%D8%A7%D9%86%D9%8A%D9%86_%D9%84%D8%B9%D8%A8%D8%A9_%D9%83%D8%B1%D8%A9_%D8%A7%D9%84%D9%82%D8%AF%D9%85#%D8%AB%D8%A7%D9%86%D9%8A%D8%A7:%D8%A7%D9%84%D9%85%D8%B1%D9%85%D9%89"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29"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3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9%82%D9%88%D8%A7%D9%86%D9%8A%D9%86_%D9%84%D8%B9%D8%A8%D8%A9_%D9%83%D8%B1%D8%A9_%D8%A7%D9%84%D9%82%D8%AF%D9%85#%D8%A7%D9%84%D8%AD%D8%A7%D8%AF%D9%8A_%D8%B9%D8%B4%D8%B1:_%D8%A7%D8%A8%D8%AA%D8%AF%D8%A7%D8%A1_%D8%A7%D9%84%D9%85%D8%A8%D8%A7%D8%B1%D8%A7%D8%A9" TargetMode="External"/><Relationship Id="rId13" Type="http://schemas.openxmlformats.org/officeDocument/2006/relationships/hyperlink" Target="https://ar.wikipedia.org/wiki/%D9%82%D9%88%D8%A7%D9%86%D9%8A%D9%86_%D9%84%D8%B9%D8%A8%D8%A9_%D9%83%D8%B1%D8%A9_%D8%A7%D9%84%D9%82%D8%AF%D9%85#%D8%A7%D9%84%D8%B3%D8%A7%D8%AF%D8%B3_%D8%B9%D8%B4%D8%B1:_%D8%A7%D9%84%D8%A3%D8%AE%D8%B7%D8%A7%D8%A1" TargetMode="External"/><Relationship Id="rId18" Type="http://schemas.openxmlformats.org/officeDocument/2006/relationships/hyperlink" Target="https://ar.wikipedia.org/wiki/%D9%82%D9%88%D8%A7%D9%86%D9%8A%D9%86_%D9%84%D8%B9%D8%A8%D8%A9_%D9%83%D8%B1%D8%A9_%D8%A7%D9%84%D9%82%D8%AF%D9%85#%D8%A7%D9%84%D9%88%D8%A7%D8%AD%D8%AF_%D9%88%D8%B9%D8%B4%D8%B1%D9%88%D9%86:%D8%A7%D9%84%D8%B6%D8%B1%D8%A8%D8%A9_%D8%A7%D9%84%D8%B1%D9%83%D9%86%D9%8A%D8%A9" TargetMode="External"/><Relationship Id="rId3" Type="http://schemas.openxmlformats.org/officeDocument/2006/relationships/hyperlink" Target="https://ar.wikipedia.org/wiki/%D9%82%D9%88%D8%A7%D9%86%D9%8A%D9%86_%D9%84%D8%B9%D8%A8%D8%A9_%D9%83%D8%B1%D8%A9_%D8%A7%D9%84%D9%82%D8%AF%D9%85#%D8%AE%D8%A7%D9%85%D8%B3%D8%A7%D9%8B:_%D8%AD%D8%A7%D8%B1%D8%B3_%D8%A7%D9%84%D9%85%D8%B1%D9%85%D9%89" TargetMode="External"/><Relationship Id="rId21" Type="http://schemas.openxmlformats.org/officeDocument/2006/relationships/hyperlink" Target="https://ar.wikipedia.org/wiki/%D9%82%D9%88%D8%A7%D9%86%D9%8A%D9%86_%D9%84%D8%B9%D8%A8%D8%A9_%D9%83%D8%B1%D8%A9_%D8%A7%D9%84%D9%82%D8%AF%D9%85#%D8%AD%D8%A7%D9%84%D8%A7%D8%AA_%D8%AA%D9%88%D9%82%D9%81_%D8%A7%D9%84%D9%84%D8%B9%D8%A8" TargetMode="External"/><Relationship Id="rId7" Type="http://schemas.openxmlformats.org/officeDocument/2006/relationships/hyperlink" Target="https://ar.wikipedia.org/wiki/%D9%82%D9%88%D8%A7%D9%86%D9%8A%D9%86_%D9%84%D8%B9%D8%A8%D8%A9_%D9%83%D8%B1%D8%A9_%D8%A7%D9%84%D9%82%D8%AF%D9%85#%D8%B9%D8%A7%D8%B4%D8%B1%D8%A7%D9%8B:_%D9%88%D9%82%D8%AA_%D8%A7%D9%84%D9%85%D8%A8%D8%A7%D8%B1%D8%A7%D8%A9" TargetMode="External"/><Relationship Id="rId12" Type="http://schemas.openxmlformats.org/officeDocument/2006/relationships/hyperlink" Target="https://ar.wikipedia.org/wiki/%D9%82%D9%88%D8%A7%D9%86%D9%8A%D9%86_%D9%84%D8%B9%D8%A8%D8%A9_%D9%83%D8%B1%D8%A9_%D8%A7%D9%84%D9%82%D8%AF%D9%85#%D8%A7%D9%84%D8%AE%D8%A7%D9%85%D8%B3_%D8%B9%D8%B4%D8%B1:_%D8%A7%D9%84%D8%AA%D8%B3%D9%84%D9%84" TargetMode="External"/><Relationship Id="rId17" Type="http://schemas.openxmlformats.org/officeDocument/2006/relationships/hyperlink" Target="https://ar.wikipedia.org/wiki/%D9%82%D9%88%D8%A7%D9%86%D9%8A%D9%86_%D9%84%D8%B9%D8%A8%D8%A9_%D9%83%D8%B1%D8%A9_%D8%A7%D9%84%D9%82%D8%AF%D9%85#%D8%A7%D9%84%D8%B9%D8%B4%D8%B1%D9%88%D9%86:_%D8%B6%D8%B1%D8%A8%D8%A9_%D8%A7%D9%84%D9%85%D8%B1%D9%85%D9%89" TargetMode="External"/><Relationship Id="rId2" Type="http://schemas.openxmlformats.org/officeDocument/2006/relationships/notesSlide" Target="../notesSlides/notesSlide3.xml"/><Relationship Id="rId16" Type="http://schemas.openxmlformats.org/officeDocument/2006/relationships/hyperlink" Target="https://ar.wikipedia.org/wiki/%D9%82%D9%88%D8%A7%D9%86%D9%8A%D9%86_%D9%84%D8%B9%D8%A8%D8%A9_%D9%83%D8%B1%D8%A9_%D8%A7%D9%84%D9%82%D8%AF%D9%85#%D8%A7%D9%84%D8%AA%D8%A7%D8%B3%D8%B9_%D8%B9%D8%B4%D8%B1:_%D8%B1%D9%85%D9%8A%D8%A9_%D8%A7%D9%84%D8%AA%D9%85%D8%A7%D8%B3" TargetMode="External"/><Relationship Id="rId20" Type="http://schemas.openxmlformats.org/officeDocument/2006/relationships/hyperlink" Target="https://ar.wikipedia.org/wiki/%D9%82%D9%88%D8%A7%D9%86%D9%8A%D9%86_%D9%84%D8%B9%D8%A8%D8%A9_%D9%83%D8%B1%D8%A9_%D8%A7%D9%84%D9%82%D8%AF%D9%85#%D8%AD%D9%83%D9%85_%D8%A7%D9%84%D8%B3%D8%A7%D8%AD%D8%A9_%D9%88%D8%AD%D9%83%D9%85%D9%89_%D8%A7%D9%84%D8%B1%D8%A7%D9%8A%D9%87" TargetMode="External"/><Relationship Id="rId1" Type="http://schemas.openxmlformats.org/officeDocument/2006/relationships/slideLayout" Target="../slideLayouts/slideLayout2.xml"/><Relationship Id="rId6" Type="http://schemas.openxmlformats.org/officeDocument/2006/relationships/hyperlink" Target="https://ar.wikipedia.org/wiki/%D9%82%D9%88%D8%A7%D9%86%D9%8A%D9%86_%D9%84%D8%B9%D8%A8%D8%A9_%D9%83%D8%B1%D8%A9_%D8%A7%D9%84%D9%82%D8%AF%D9%85#%D8%AA%D8%A7%D8%B3%D8%B9%D8%A7%D9%8B:_%D9%85%D8%B1%D8%A7%D9%82%D8%A8%D8%A7_%D8%A7%D9%84%D8%AE%D8%B7%D9%88%D8%B7" TargetMode="External"/><Relationship Id="rId11" Type="http://schemas.openxmlformats.org/officeDocument/2006/relationships/hyperlink" Target="https://ar.wikipedia.org/wiki/%D9%82%D9%88%D8%A7%D9%86%D9%8A%D9%86_%D9%84%D8%B9%D8%A8%D8%A9_%D9%83%D8%B1%D8%A9_%D8%A7%D9%84%D9%82%D8%AF%D9%85#%D8%A7%D9%84%D8%B1%D8%A7%D8%A8%D8%B9_%D8%B9%D8%B4%D8%B1:_%D8%A7%D8%AD%D8%B1%D8%A7%D8%B2_%D8%A7%D9%84%D9%87%D8%AF%D9%81" TargetMode="External"/><Relationship Id="rId5" Type="http://schemas.openxmlformats.org/officeDocument/2006/relationships/hyperlink" Target="https://ar.wikipedia.org/wiki/%D9%82%D9%88%D8%A7%D9%86%D9%8A%D9%86_%D9%84%D8%B9%D8%A8%D8%A9_%D9%83%D8%B1%D8%A9_%D8%A7%D9%84%D9%82%D8%AF%D9%85#%D8%AB%D8%A7%D9%85%D9%86%D8%A7:_%D8%A7%D9%84%D8%AD%D9%83%D9%85" TargetMode="External"/><Relationship Id="rId15" Type="http://schemas.openxmlformats.org/officeDocument/2006/relationships/hyperlink" Target="https://ar.wikipedia.org/wiki/%D9%82%D9%88%D8%A7%D9%86%D9%8A%D9%86_%D9%84%D8%B9%D8%A8%D8%A9_%D9%83%D8%B1%D8%A9_%D8%A7%D9%84%D9%82%D8%AF%D9%85#%D8%A7%D9%84%D8%AB%D8%A7%D9%85%D9%86_%D8%B9%D8%B4%D8%B1:_%D8%B6%D8%B1%D8%A8%D8%A9_%D8%A7%D9%84%D8%AC%D8%B2%D8%A7%D8%A1" TargetMode="External"/><Relationship Id="rId10" Type="http://schemas.openxmlformats.org/officeDocument/2006/relationships/hyperlink" Target="https://ar.wikipedia.org/wiki/%D9%82%D9%88%D8%A7%D9%86%D9%8A%D9%86_%D9%84%D8%B9%D8%A8%D8%A9_%D9%83%D8%B1%D8%A9_%D8%A7%D9%84%D9%82%D8%AF%D9%85#%D8%A7%D9%84%D8%AB%D8%A7%D9%84%D8%AB_%D8%B9%D8%B4%D8%B1:_%D8%A5%D8%B3%D9%82%D8%A7%D8%B7_%D8%A7%D9%84%D9%83%D8%B1%D8%A9" TargetMode="External"/><Relationship Id="rId19" Type="http://schemas.openxmlformats.org/officeDocument/2006/relationships/hyperlink" Target="https://ar.wikipedia.org/wiki/%D9%82%D9%88%D8%A7%D9%86%D9%8A%D9%86_%D9%84%D8%B9%D8%A8%D8%A9_%D9%83%D8%B1%D8%A9_%D8%A7%D9%84%D9%82%D8%AF%D9%85#%D8%A7%D8%B3%D8%A6%D9%84%D8%A9_%D8%AA%D8%AD%D9%83%D9%8A%D9%85%D9%8A%D9%87_%D9%85%D8%AE%D8%AA%D9%84%D9%81%D9%87" TargetMode="External"/><Relationship Id="rId4" Type="http://schemas.openxmlformats.org/officeDocument/2006/relationships/hyperlink" Target="https://ar.wikipedia.org/wiki/%D9%82%D9%88%D8%A7%D9%86%D9%8A%D9%86_%D9%84%D8%B9%D8%A8%D8%A9_%D9%83%D8%B1%D8%A9_%D8%A7%D9%84%D9%82%D8%AF%D9%85#%D8%B3%D8%A7%D8%A8%D8%B9%D8%A7%D9%8B[2]" TargetMode="External"/><Relationship Id="rId9" Type="http://schemas.openxmlformats.org/officeDocument/2006/relationships/hyperlink" Target="https://ar.wikipedia.org/wiki/%D9%82%D9%88%D8%A7%D9%86%D9%8A%D9%86_%D9%84%D8%B9%D8%A8%D8%A9_%D9%83%D8%B1%D8%A9_%D8%A7%D9%84%D9%82%D8%AF%D9%85#%D8%A7%D9%84%D8%AB%D8%A7%D9%86%D9%8A_%D8%B9%D8%B4%D8%B1:_%D8%A7%D9%84%D9%83%D8%B1%D8%A9_%D9%81%D9%8A_%D8%A7%D9%84%D9%84%D8%B9%D8%A8_%D9%88%D8%AE%D8%A7%D8%B1%D8%AC_%D8%A7%D9%84%D9%84%D8%B9%D8%A8" TargetMode="External"/><Relationship Id="rId14" Type="http://schemas.openxmlformats.org/officeDocument/2006/relationships/hyperlink" Target="https://ar.wikipedia.org/wiki/%D9%82%D9%88%D8%A7%D9%86%D9%8A%D9%86_%D9%84%D8%B9%D8%A8%D8%A9_%D9%83%D8%B1%D8%A9_%D8%A7%D9%84%D9%82%D8%AF%D9%85#%D8%A7%D9%84%D8%B3%D8%A7%D8%A8%D8%B9_%D8%B9%D8%B4%D8%B1:_%D8%A7%D9%84%D8%B6%D8%B1%D8%A8%D8%A9_%D8%A7%D9%84%D8%AD%D8%B1%D8%A9" TargetMode="External"/><Relationship Id="rId22" Type="http://schemas.openxmlformats.org/officeDocument/2006/relationships/hyperlink" Target="https://ar.wikipedia.org/wiki/%D9%82%D9%88%D8%A7%D9%86%D9%8A%D9%86_%D9%84%D8%B9%D8%A8%D8%A9_%D9%83%D8%B1%D8%A9_%D8%A7%D9%84%D9%82%D8%AF%D9%85#%D8%A7%D9%84%D8%B3%D8%A8%D8%A8_%D8%A7%D9%84%D8%B1%D8%A6%D9%8A%D8%B3%D9%89_%D9%88%D8%B1%D8%A7%D8%A1_%D8%A7%D8%B3%D8%AA%D8%AE%D8%AF%D8%A7%D9%85_%D8%A7%D9%84%D9%83%D8%B1%D9%88%D8%AA_%D8%A7%D9%84%D8%B5%D9%81%D8%B1%D8%A7%D8%A1_%D9%88%D8%A7%D9%84%D8%AD%D9%85%D8"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ndex.php?title=%D9%82%D9%88%D8%A7%D9%86%D9%8A%D9%86_%D9%84%D8%B9%D8%A8%D8%A9_%D9%83%D8%B1%D8%A9_%D8%A7%D9%84%D9%82%D8%AF%D9%85&amp;action=edit&amp;section=2" TargetMode="External"/><Relationship Id="rId13" Type="http://schemas.openxmlformats.org/officeDocument/2006/relationships/hyperlink" Target="https://ar.wikipedia.org/w/index.php?title=%D9%82%D9%88%D8%A7%D9%86%D9%8A%D9%86_%D9%84%D8%B9%D8%A8%D8%A9_%D9%83%D8%B1%D8%A9_%D8%A7%D9%84%D9%82%D8%AF%D9%85&amp;action=edit&amp;section=3" TargetMode="External"/><Relationship Id="rId3" Type="http://schemas.openxmlformats.org/officeDocument/2006/relationships/hyperlink" Target="https://ar.wikipedia.org/w/index.php?title=%D9%82%D9%88%D8%A7%D9%86%D9%8A%D9%86_%D9%84%D8%B9%D8%A8%D8%A9_%D9%83%D8%B1%D8%A9_%D8%A7%D9%84%D9%82%D8%AF%D9%85&amp;action=edit&amp;section=1" TargetMode="External"/><Relationship Id="rId7" Type="http://schemas.openxmlformats.org/officeDocument/2006/relationships/hyperlink" Target="https://ar.wikipedia.org/wiki/1913" TargetMode="External"/><Relationship Id="rId12" Type="http://schemas.openxmlformats.org/officeDocument/2006/relationships/hyperlink" Target="https://ar.wikipedia.org/wiki/1937" TargetMode="External"/><Relationship Id="rId17" Type="http://schemas.openxmlformats.org/officeDocument/2006/relationships/hyperlink" Target="https://ar.wikipedia.org/wiki/1830" TargetMode="External"/><Relationship Id="rId2" Type="http://schemas.openxmlformats.org/officeDocument/2006/relationships/notesSlide" Target="../notesSlides/notesSlide4.xml"/><Relationship Id="rId16" Type="http://schemas.openxmlformats.org/officeDocument/2006/relationships/hyperlink" Target="https://ar.wikipedia.org/wiki/1875" TargetMode="External"/><Relationship Id="rId1" Type="http://schemas.openxmlformats.org/officeDocument/2006/relationships/slideLayout" Target="../slideLayouts/slideLayout2.xml"/><Relationship Id="rId6" Type="http://schemas.openxmlformats.org/officeDocument/2006/relationships/hyperlink" Target="https://ar.wikipedia.org/wiki/1898" TargetMode="External"/><Relationship Id="rId11" Type="http://schemas.openxmlformats.org/officeDocument/2006/relationships/hyperlink" Target="https://ar.wikipedia.org/wiki/1925" TargetMode="External"/><Relationship Id="rId5" Type="http://schemas.openxmlformats.org/officeDocument/2006/relationships/hyperlink" Target="https://ar.wikipedia.org/wiki/1906" TargetMode="External"/><Relationship Id="rId15" Type="http://schemas.openxmlformats.org/officeDocument/2006/relationships/hyperlink" Target="https://ar.wikipedia.org/wiki/1970" TargetMode="External"/><Relationship Id="rId10" Type="http://schemas.openxmlformats.org/officeDocument/2006/relationships/hyperlink" Target="https://ar.wikipedia.org/wiki/1894" TargetMode="External"/><Relationship Id="rId4" Type="http://schemas.openxmlformats.org/officeDocument/2006/relationships/hyperlink" Target="https://ar.wikipedia.org/wiki/1863" TargetMode="External"/><Relationship Id="rId9" Type="http://schemas.openxmlformats.org/officeDocument/2006/relationships/hyperlink" Target="https://ar.wikipedia.org/wiki/1866" TargetMode="External"/><Relationship Id="rId14" Type="http://schemas.openxmlformats.org/officeDocument/2006/relationships/hyperlink" Target="https://ar.wikipedia.org/wiki/1903"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r.wikipedia.org/w/index.php?title=%D9%82%D9%88%D8%A7%D9%86%D9%8A%D9%86_%D9%84%D8%B9%D8%A8%D8%A9_%D9%83%D8%B1%D8%A9_%D8%A7%D9%84%D9%82%D8%AF%D9%85&amp;action=edit&amp;section=5" TargetMode="External"/><Relationship Id="rId13" Type="http://schemas.openxmlformats.org/officeDocument/2006/relationships/hyperlink" Target="https://ar.wikipedia.org/w/index.php?title=%D9%82%D9%88%D8%A7%D9%86%D9%8A%D9%86_%D9%84%D8%B9%D8%A8%D8%A9_%D9%83%D8%B1%D8%A9_%D8%A7%D9%84%D9%82%D8%AF%D9%85&amp;action=edit&amp;section=7" TargetMode="External"/><Relationship Id="rId18" Type="http://schemas.openxmlformats.org/officeDocument/2006/relationships/hyperlink" Target="https://ar.wikipedia.org/wiki/%D8%A5%D9%86%D8%AC%D9%84%D8%AA%D8%B1%D8%A7" TargetMode="External"/><Relationship Id="rId3" Type="http://schemas.openxmlformats.org/officeDocument/2006/relationships/hyperlink" Target="https://ar.wikipedia.org/w/index.php?title=%D9%82%D9%88%D8%A7%D9%86%D9%8A%D9%86_%D9%84%D8%B9%D8%A8%D8%A9_%D9%83%D8%B1%D8%A9_%D8%A7%D9%84%D9%82%D8%AF%D9%85&amp;action=edit&amp;section=4" TargetMode="External"/><Relationship Id="rId7" Type="http://schemas.openxmlformats.org/officeDocument/2006/relationships/hyperlink" Target="https://ar.wikipedia.org/wiki/1937" TargetMode="External"/><Relationship Id="rId12" Type="http://schemas.openxmlformats.org/officeDocument/2006/relationships/hyperlink" Target="https://ar.wikipedia.org/w/index.php?title=%D9%82%D9%88%D8%A7%D9%86%D9%8A%D9%86_%D9%84%D8%B9%D8%A8%D8%A9_%D9%83%D8%B1%D8%A9_%D8%A7%D9%84%D9%82%D8%AF%D9%85&amp;action=edit&amp;section=6" TargetMode="External"/><Relationship Id="rId17" Type="http://schemas.openxmlformats.org/officeDocument/2006/relationships/hyperlink" Target="https://ar.wikipedia.org/w/index.php?title=%D9%82%D9%88%D8%A7%D9%86%D9%8A%D9%86_%D9%84%D8%B9%D8%A8%D8%A9_%D9%83%D8%B1%D8%A9_%D8%A7%D9%84%D9%82%D8%AF%D9%85&amp;action=edit&amp;section=8" TargetMode="External"/><Relationship Id="rId2" Type="http://schemas.openxmlformats.org/officeDocument/2006/relationships/notesSlide" Target="../notesSlides/notesSlide5.xml"/><Relationship Id="rId16" Type="http://schemas.openxmlformats.org/officeDocument/2006/relationships/hyperlink" Target="https://ar.wikipedia.org/wiki/%D8%A7%D9%84%D8%B1%D8%AC%D8%A8%D9%8A" TargetMode="External"/><Relationship Id="rId1" Type="http://schemas.openxmlformats.org/officeDocument/2006/relationships/slideLayout" Target="../slideLayouts/slideLayout2.xml"/><Relationship Id="rId6" Type="http://schemas.openxmlformats.org/officeDocument/2006/relationships/hyperlink" Target="https://ar.wikipedia.org/wiki/1906" TargetMode="External"/><Relationship Id="rId11" Type="http://schemas.openxmlformats.org/officeDocument/2006/relationships/hyperlink" Target="https://ar.wikipedia.org/wiki/1897" TargetMode="External"/><Relationship Id="rId5" Type="http://schemas.openxmlformats.org/officeDocument/2006/relationships/hyperlink" Target="https://ar.wikipedia.org/wiki/1898" TargetMode="External"/><Relationship Id="rId15" Type="http://schemas.openxmlformats.org/officeDocument/2006/relationships/hyperlink" Target="https://ar.wikipedia.org/wiki/%D9%82%D8%A7%D9%86%D9%88%D9%86" TargetMode="External"/><Relationship Id="rId10" Type="http://schemas.openxmlformats.org/officeDocument/2006/relationships/hyperlink" Target="https://ar.wikipedia.org/wiki/1863" TargetMode="External"/><Relationship Id="rId4" Type="http://schemas.openxmlformats.org/officeDocument/2006/relationships/hyperlink" Target="https://ar.wikipedia.org/wiki/1871" TargetMode="External"/><Relationship Id="rId9" Type="http://schemas.openxmlformats.org/officeDocument/2006/relationships/hyperlink" Target="https://ar.wikipedia.org/wiki/1853" TargetMode="External"/><Relationship Id="rId14" Type="http://schemas.openxmlformats.org/officeDocument/2006/relationships/hyperlink" Target="https://ar.wikipedia.org/wiki/%D9%83%D8%B1%D8%A9_%D8%A7%D9%84%D9%82%D8%AF%D9%85"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ar.wikipedia.org/wiki/%D8%B6%D8%B1%D8%A8%D8%A9_%D8%B2%D8%A7%D9%88%D9%8A%D8%A9_(%D9%83%D8%B1%D8%A9_%D9%82%D8%AF%D9%85)" TargetMode="External"/><Relationship Id="rId3" Type="http://schemas.openxmlformats.org/officeDocument/2006/relationships/hyperlink" Target="https://ar.wikipedia.org/w/index.php?title=%D9%82%D9%88%D8%A7%D9%86%D9%8A%D9%86_%D9%84%D8%B9%D8%A8%D8%A9_%D9%83%D8%B1%D8%A9_%D8%A7%D9%84%D9%82%D8%AF%D9%85&amp;action=edit&amp;section=9" TargetMode="External"/><Relationship Id="rId7" Type="http://schemas.openxmlformats.org/officeDocument/2006/relationships/hyperlink" Target="https://ar.wikipedia.org/wiki/%D8%A7%D9%84%D8%AA%D9%85%D8%A7%D8%B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ar.wikipedia.org/wiki/%D8%AD%D8%A7%D8%B1%D8%B3_%D8%A7%D9%84%D9%85%D8%B1%D9%85%D9%89" TargetMode="External"/><Relationship Id="rId5" Type="http://schemas.openxmlformats.org/officeDocument/2006/relationships/hyperlink" Target="https://ar.wikipedia.org/wiki/%D8%A7%D9%84%D9%87%D9%88%D9%83%D9%8A" TargetMode="External"/><Relationship Id="rId4" Type="http://schemas.openxmlformats.org/officeDocument/2006/relationships/hyperlink" Target="https://ar.wikipedia.org/wiki/%D8%A7%D9%84%D9%8A%D8%A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ar.wikipedia.org/wiki/1898" TargetMode="External"/><Relationship Id="rId3" Type="http://schemas.openxmlformats.org/officeDocument/2006/relationships/hyperlink" Target="https://ar.wikipedia.org/w/index.php?title=%D9%82%D9%88%D8%A7%D9%86%D9%8A%D9%86_%D9%84%D8%B9%D8%A8%D8%A9_%D9%83%D8%B1%D8%A9_%D8%A7%D9%84%D9%82%D8%AF%D9%85&amp;action=edit&amp;section=10" TargetMode="External"/><Relationship Id="rId7" Type="http://schemas.openxmlformats.org/officeDocument/2006/relationships/hyperlink" Target="https://ar.wikipedia.org/wiki/192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ar.wikipedia.org/wiki/1906" TargetMode="External"/><Relationship Id="rId11" Type="http://schemas.openxmlformats.org/officeDocument/2006/relationships/hyperlink" Target="https://ar.wikipedia.org/w/index.php?title=%D9%82%D9%88%D8%A7%D9%86%D9%8A%D9%86_%D9%84%D8%B9%D8%A8%D8%A9_%D9%83%D8%B1%D8%A9_%D8%A7%D9%84%D9%82%D8%AF%D9%85&amp;action=edit&amp;section=12" TargetMode="External"/><Relationship Id="rId5" Type="http://schemas.openxmlformats.org/officeDocument/2006/relationships/hyperlink" Target="https://ar.wikipedia.org/wiki/1863" TargetMode="External"/><Relationship Id="rId10" Type="http://schemas.openxmlformats.org/officeDocument/2006/relationships/hyperlink" Target="https://ar.wikipedia.org/wiki/1913" TargetMode="External"/><Relationship Id="rId4" Type="http://schemas.openxmlformats.org/officeDocument/2006/relationships/hyperlink" Target="https://ar.wikipedia.org/w/index.php?title=%D9%82%D9%88%D8%A7%D9%86%D9%8A%D9%86_%D9%84%D8%B9%D8%A8%D8%A9_%D9%83%D8%B1%D8%A9_%D8%A7%D9%84%D9%82%D8%AF%D9%85&amp;action=edit&amp;section=11" TargetMode="External"/><Relationship Id="rId9" Type="http://schemas.openxmlformats.org/officeDocument/2006/relationships/hyperlink" Target="https://ar.wikipedia.org/wiki/190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1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alkul.com/item.aspx?itemid=12791" TargetMode="External"/><Relationship Id="rId5" Type="http://schemas.openxmlformats.org/officeDocument/2006/relationships/hyperlink" Target="https://ar.wikipedia.org/wiki/1871" TargetMode="External"/><Relationship Id="rId4" Type="http://schemas.openxmlformats.org/officeDocument/2006/relationships/hyperlink" Target="https://ar.wikipedia.org/w/index.php?title=%D9%82%D9%88%D8%A7%D9%86%D9%8A%D9%86_%D9%84%D8%B9%D8%A8%D8%A9_%D9%83%D8%B1%D8%A9_%D8%A7%D9%84%D9%82%D8%AF%D9%85&amp;action=edit&amp;section=1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1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92696"/>
            <a:ext cx="6777317" cy="5139933"/>
          </a:xfrm>
        </p:spPr>
        <p:txBody>
          <a:bodyPr>
            <a:normAutofit fontScale="55000" lnSpcReduction="20000"/>
          </a:bodyPr>
          <a:lstStyle/>
          <a:p>
            <a:r>
              <a:rPr lang="en-US" b="1" dirty="0"/>
              <a:t/>
            </a:r>
            <a:br>
              <a:rPr lang="en-US" b="1" dirty="0"/>
            </a:br>
            <a:r>
              <a:rPr lang="en-US" b="1" dirty="0"/>
              <a:t/>
            </a:r>
            <a:br>
              <a:rPr lang="en-US" b="1" dirty="0"/>
            </a:br>
            <a:r>
              <a:rPr lang="en-US" b="1" dirty="0"/>
              <a:t>- </a:t>
            </a:r>
            <a:r>
              <a:rPr lang="ar-SA" b="1" dirty="0"/>
              <a:t>مفهوم وحدة التدريب الرياضي</a:t>
            </a:r>
            <a:r>
              <a:rPr lang="en-US" b="1" dirty="0"/>
              <a:t/>
            </a:r>
            <a:br>
              <a:rPr lang="en-US" b="1" dirty="0"/>
            </a:br>
            <a:r>
              <a:rPr lang="en-US" b="1" dirty="0"/>
              <a:t>• </a:t>
            </a:r>
            <a:r>
              <a:rPr lang="ar-SA" b="1" dirty="0"/>
              <a:t>تعرف وحدة التدريب بانها " مجموعة من الأنشطة الحركية التي تتحقق خلال بعض الأهداف التعليمية او التطبيقية او كلامهما معا من خلال عدد من التمرينات التي تنظم بشكل دقيق</a:t>
            </a:r>
            <a:r>
              <a:rPr lang="en-US" b="1" dirty="0"/>
              <a:t> "</a:t>
            </a:r>
            <a:br>
              <a:rPr lang="en-US" b="1" dirty="0"/>
            </a:br>
            <a:r>
              <a:rPr lang="en-US" b="1" dirty="0"/>
              <a:t>• </a:t>
            </a:r>
            <a:r>
              <a:rPr lang="ar-SA" b="1" dirty="0"/>
              <a:t>يمكن الفريق بين وحدات التدريب طبقا للسمة المميزة لها والتي تنبع من الهدف الرئيسي لكل منها . فهناك وحدة تدريب يغلب عليها سمة الجانب البدني واخرى يغلب عليها السمة المهارية او </a:t>
            </a:r>
            <a:r>
              <a:rPr lang="ar-SA" b="1" dirty="0" err="1"/>
              <a:t>الخططية</a:t>
            </a:r>
            <a:r>
              <a:rPr lang="en-US" b="1" dirty="0"/>
              <a:t> .</a:t>
            </a:r>
            <a:br>
              <a:rPr lang="en-US" b="1" dirty="0"/>
            </a:br>
            <a:r>
              <a:rPr lang="en-US" b="1" dirty="0"/>
              <a:t>• </a:t>
            </a:r>
            <a:r>
              <a:rPr lang="ar-SA" b="1" dirty="0"/>
              <a:t>قد يحتوي اليوم الواحد على اكثر من وحدة تدريبية خلال تدريب المستويات العليا</a:t>
            </a:r>
            <a:r>
              <a:rPr lang="en-US" b="1" dirty="0"/>
              <a:t>. </a:t>
            </a:r>
            <a:br>
              <a:rPr lang="en-US" b="1" dirty="0"/>
            </a:br>
            <a:r>
              <a:rPr lang="en-US" b="1" dirty="0"/>
              <a:t>- </a:t>
            </a:r>
            <a:r>
              <a:rPr lang="ar-SA" b="1" dirty="0"/>
              <a:t>اهداف وحدة التدريب الرياضي</a:t>
            </a:r>
            <a:r>
              <a:rPr lang="en-US" b="1" dirty="0"/>
              <a:t> :</a:t>
            </a:r>
            <a:br>
              <a:rPr lang="en-US" b="1" dirty="0"/>
            </a:br>
            <a:r>
              <a:rPr lang="en-US" b="1" dirty="0"/>
              <a:t>• </a:t>
            </a:r>
            <a:r>
              <a:rPr lang="ar-SA" b="1" dirty="0"/>
              <a:t>تحقق وحدة التدريب اليومية واحداً او اكثر من الأهداف الستة الرئيسية وهي</a:t>
            </a:r>
            <a:r>
              <a:rPr lang="en-US" b="1" dirty="0"/>
              <a:t/>
            </a:r>
            <a:br>
              <a:rPr lang="en-US" b="1" dirty="0"/>
            </a:br>
            <a:r>
              <a:rPr lang="en-US" b="1" dirty="0"/>
              <a:t>• </a:t>
            </a:r>
            <a:r>
              <a:rPr lang="ar-SA" b="1" dirty="0"/>
              <a:t>الاهداف ( المهارية - البدنية - </a:t>
            </a:r>
            <a:r>
              <a:rPr lang="ar-SA" b="1" dirty="0" err="1"/>
              <a:t>الخططية</a:t>
            </a:r>
            <a:r>
              <a:rPr lang="ar-SA" b="1" dirty="0"/>
              <a:t> - النفسية – المعرفية – الأخلاقية</a:t>
            </a:r>
            <a:r>
              <a:rPr lang="en-US" b="1" dirty="0"/>
              <a:t> )</a:t>
            </a:r>
            <a:br>
              <a:rPr lang="en-US" b="1" dirty="0"/>
            </a:br>
            <a:r>
              <a:rPr lang="en-US" b="1" dirty="0"/>
              <a:t>• </a:t>
            </a:r>
            <a:r>
              <a:rPr lang="ar-SA" b="1" dirty="0"/>
              <a:t>من المفضل الا تزيد اهداف الوحدة التدريبية اليومية عن هدفين للناشئين وثلاثة للبالغين</a:t>
            </a:r>
            <a:r>
              <a:rPr lang="en-US" b="1" dirty="0"/>
              <a:t/>
            </a:r>
            <a:br>
              <a:rPr lang="en-US" b="1" dirty="0"/>
            </a:br>
            <a:r>
              <a:rPr lang="en-US" b="1" dirty="0"/>
              <a:t>- </a:t>
            </a:r>
            <a:r>
              <a:rPr lang="ar-SA" b="1" dirty="0"/>
              <a:t>اعتبارات هامة عند تخطيط وحدة التدريب اليومية</a:t>
            </a:r>
            <a:r>
              <a:rPr lang="en-US" b="1" dirty="0"/>
              <a:t> :</a:t>
            </a:r>
            <a:br>
              <a:rPr lang="en-US" b="1" dirty="0"/>
            </a:br>
            <a:r>
              <a:rPr lang="en-US" b="1" dirty="0"/>
              <a:t>1- </a:t>
            </a:r>
            <a:r>
              <a:rPr lang="ar-SA" b="1" dirty="0"/>
              <a:t>الاهداف</a:t>
            </a:r>
            <a:r>
              <a:rPr lang="en-US" b="1" dirty="0"/>
              <a:t/>
            </a:r>
            <a:br>
              <a:rPr lang="en-US" b="1" dirty="0"/>
            </a:br>
            <a:r>
              <a:rPr lang="en-US" b="1" dirty="0"/>
              <a:t>2- </a:t>
            </a:r>
            <a:r>
              <a:rPr lang="ar-SA" b="1" dirty="0"/>
              <a:t>ان يعمل كل تمرين من تمرينات الوحدة على تحقيق اهدافها</a:t>
            </a:r>
            <a:r>
              <a:rPr lang="en-US" b="1" dirty="0"/>
              <a:t/>
            </a:r>
            <a:br>
              <a:rPr lang="en-US" b="1" dirty="0"/>
            </a:br>
            <a:r>
              <a:rPr lang="en-US" b="1" dirty="0"/>
              <a:t>3- </a:t>
            </a:r>
            <a:r>
              <a:rPr lang="ar-SA" b="1" dirty="0"/>
              <a:t>ان يكون ترتيب التمرينات يدعم تحقيق الاهداف</a:t>
            </a:r>
            <a:r>
              <a:rPr lang="en-US" b="1" dirty="0"/>
              <a:t/>
            </a:r>
            <a:br>
              <a:rPr lang="en-US" b="1" dirty="0"/>
            </a:br>
            <a:r>
              <a:rPr lang="en-US" b="1" dirty="0"/>
              <a:t>4- </a:t>
            </a:r>
            <a:r>
              <a:rPr lang="ar-SA" b="1" dirty="0"/>
              <a:t>تحديد الازمنة المخصصة لكل تمرين من تمرينات الوحدة</a:t>
            </a:r>
            <a:r>
              <a:rPr lang="en-US" b="1" dirty="0"/>
              <a:t/>
            </a:r>
            <a:br>
              <a:rPr lang="en-US" b="1" dirty="0"/>
            </a:br>
            <a:r>
              <a:rPr lang="en-US" b="1" dirty="0"/>
              <a:t>5- </a:t>
            </a:r>
            <a:r>
              <a:rPr lang="ar-SA" b="1" dirty="0"/>
              <a:t>تحديد درجات حمل التدريب وتشكيله لكل تمرين من التمرينات</a:t>
            </a:r>
            <a:r>
              <a:rPr lang="en-US" b="1" dirty="0"/>
              <a:t>.</a:t>
            </a:r>
            <a:br>
              <a:rPr lang="en-US" b="1" dirty="0"/>
            </a:br>
            <a:r>
              <a:rPr lang="en-US" b="1" dirty="0"/>
              <a:t>6- </a:t>
            </a:r>
            <a:r>
              <a:rPr lang="ar-SA" b="1" dirty="0"/>
              <a:t>تحديد الادوات المستخدمة لكل تمرين</a:t>
            </a:r>
            <a:r>
              <a:rPr lang="en-US" b="1" dirty="0"/>
              <a:t> .</a:t>
            </a:r>
            <a:br>
              <a:rPr lang="en-US" b="1" dirty="0"/>
            </a:br>
            <a:r>
              <a:rPr lang="en-US" b="1" dirty="0"/>
              <a:t>7- </a:t>
            </a:r>
            <a:r>
              <a:rPr lang="ar-SA" b="1" dirty="0"/>
              <a:t>تحديد التشكيلات (ان وجدت ) والمساحات التي يشغلها اللاعبين في كل منها</a:t>
            </a:r>
            <a:r>
              <a:rPr lang="en-US" b="1" dirty="0"/>
              <a:t> .</a:t>
            </a:r>
            <a:br>
              <a:rPr lang="en-US" b="1" dirty="0"/>
            </a:br>
            <a:r>
              <a:rPr lang="en-US" b="1" dirty="0"/>
              <a:t>8- </a:t>
            </a:r>
            <a:r>
              <a:rPr lang="ar-SA" b="1" dirty="0"/>
              <a:t>تدوين تاريخ الوحدة التدريبية</a:t>
            </a:r>
            <a:r>
              <a:rPr lang="en-US" b="1" dirty="0"/>
              <a:t> .</a:t>
            </a:r>
            <a:br>
              <a:rPr lang="en-US" b="1" dirty="0"/>
            </a:br>
            <a:r>
              <a:rPr lang="en-US" b="1" dirty="0"/>
              <a:t>9- </a:t>
            </a:r>
            <a:r>
              <a:rPr lang="ar-SA" b="1" dirty="0"/>
              <a:t>تدوين الزمن الكلي المستغرق</a:t>
            </a:r>
            <a:r>
              <a:rPr lang="en-US" b="1" dirty="0"/>
              <a:t> .</a:t>
            </a:r>
            <a:br>
              <a:rPr lang="en-US" b="1" dirty="0"/>
            </a:br>
            <a:r>
              <a:rPr lang="en-US" b="1" dirty="0"/>
              <a:t>10- </a:t>
            </a:r>
            <a:r>
              <a:rPr lang="ar-SA" b="1" dirty="0"/>
              <a:t>ان تتضمن الوحدة التدريبية الأجزاء الرئيسية وهي الجزء التحضيري والجزء الرئيسي والختامي</a:t>
            </a:r>
            <a:r>
              <a:rPr lang="en-US" b="1" dirty="0"/>
              <a:t>.</a:t>
            </a:r>
            <a:br>
              <a:rPr lang="en-US" b="1" dirty="0"/>
            </a:br>
            <a:endParaRPr lang="ar-IQ" dirty="0"/>
          </a:p>
        </p:txBody>
      </p:sp>
    </p:spTree>
    <p:extLst>
      <p:ext uri="{BB962C8B-B14F-4D97-AF65-F5344CB8AC3E}">
        <p14:creationId xmlns:p14="http://schemas.microsoft.com/office/powerpoint/2010/main" val="374319605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80728"/>
            <a:ext cx="6777317" cy="4851901"/>
          </a:xfrm>
        </p:spPr>
        <p:txBody>
          <a:bodyPr>
            <a:normAutofit fontScale="55000" lnSpcReduction="20000"/>
          </a:bodyPr>
          <a:lstStyle/>
          <a:p>
            <a:r>
              <a:rPr lang="ar-SA" b="1" dirty="0"/>
              <a:t>سابعاً</a:t>
            </a:r>
            <a:r>
              <a:rPr lang="en-US" b="1" u="sng" dirty="0">
                <a:hlinkClick r:id="rId3"/>
              </a:rPr>
              <a:t>[2]</a:t>
            </a:r>
            <a:r>
              <a:rPr lang="en-US" b="1" dirty="0"/>
              <a:t>[</a:t>
            </a:r>
            <a:r>
              <a:rPr lang="ar-SA" b="1" u="sng" dirty="0">
                <a:hlinkClick r:id="rId4" tooltip="عدل القسم: سابعاً[2]"/>
              </a:rPr>
              <a:t>عدل</a:t>
            </a:r>
            <a:r>
              <a:rPr lang="en-US" b="1" dirty="0"/>
              <a:t>]</a:t>
            </a:r>
            <a:endParaRPr lang="en-US" dirty="0"/>
          </a:p>
          <a:p>
            <a:pPr lvl="0"/>
            <a:r>
              <a:rPr lang="ar-SA" b="1" dirty="0"/>
              <a:t>في عام 1863 لم يكن مسموحاً بلبس الاحذية ذات المطاط الناشف</a:t>
            </a:r>
            <a:r>
              <a:rPr lang="en-US" b="1" dirty="0"/>
              <a:t>.</a:t>
            </a:r>
            <a:endParaRPr lang="en-US" dirty="0"/>
          </a:p>
          <a:p>
            <a:pPr lvl="0"/>
            <a:r>
              <a:rPr lang="ar-SA" b="1" dirty="0"/>
              <a:t>في عام 1887 تم النص على ان الحكم يقوم بالتفتيش على ملابس اللاعبين وتم التصريح لعمل مساطر </a:t>
            </a:r>
            <a:r>
              <a:rPr lang="ar-SA" b="1" dirty="0" err="1"/>
              <a:t>لاحذيه</a:t>
            </a:r>
            <a:r>
              <a:rPr lang="ar-SA" b="1" dirty="0"/>
              <a:t> اللاعبين على ان يكون عرض المسطرة 1,3 سم</a:t>
            </a:r>
            <a:r>
              <a:rPr lang="en-US" b="1" dirty="0"/>
              <a:t>.</a:t>
            </a:r>
            <a:endParaRPr lang="en-US" dirty="0"/>
          </a:p>
          <a:p>
            <a:pPr lvl="0"/>
            <a:r>
              <a:rPr lang="ar-SA" b="1" dirty="0"/>
              <a:t>في عام 1925 أصبحت ملابس اللاعبين يجب أن تكون من لون واحد</a:t>
            </a:r>
            <a:r>
              <a:rPr lang="en-US" b="1" dirty="0"/>
              <a:t>.</a:t>
            </a:r>
            <a:endParaRPr lang="en-US" dirty="0"/>
          </a:p>
          <a:p>
            <a:pPr lvl="0"/>
            <a:r>
              <a:rPr lang="ar-SA" b="1" dirty="0"/>
              <a:t>في عام 1990 أصبحت تجهيزات اللاعب تتكون من : </a:t>
            </a:r>
            <a:r>
              <a:rPr lang="ar-SA" b="1" dirty="0" err="1"/>
              <a:t>فانيلة</a:t>
            </a:r>
            <a:r>
              <a:rPr lang="ar-SA" b="1" dirty="0"/>
              <a:t> أو قميص وتبان أو سروال قصير و جوربين طويلين إلى الركبة وواقي للساق وحذاء</a:t>
            </a:r>
            <a:r>
              <a:rPr lang="en-US" b="1" dirty="0"/>
              <a:t>.</a:t>
            </a:r>
            <a:endParaRPr lang="en-US" dirty="0"/>
          </a:p>
          <a:p>
            <a:r>
              <a:rPr lang="ar-SA" b="1" dirty="0"/>
              <a:t>ثامنا: الحكم</a:t>
            </a:r>
            <a:r>
              <a:rPr lang="en-US" b="1" dirty="0"/>
              <a:t>[</a:t>
            </a:r>
            <a:r>
              <a:rPr lang="ar-SA" b="1" u="sng" dirty="0">
                <a:hlinkClick r:id="rId5" tooltip="عدل القسم: ثامنا: الحكم"/>
              </a:rPr>
              <a:t>عدل</a:t>
            </a:r>
            <a:r>
              <a:rPr lang="en-US" b="1" dirty="0"/>
              <a:t>]</a:t>
            </a:r>
            <a:endParaRPr lang="en-US" dirty="0"/>
          </a:p>
          <a:p>
            <a:pPr lvl="0"/>
            <a:r>
              <a:rPr lang="ar-SA" b="1" dirty="0"/>
              <a:t>قبل عام 1873 لم يحدد في القانون وجود حكم او ان يلعب الفريق بدون حكم</a:t>
            </a:r>
            <a:r>
              <a:rPr lang="en-US" b="1" dirty="0"/>
              <a:t>.</a:t>
            </a:r>
            <a:endParaRPr lang="en-US" dirty="0"/>
          </a:p>
          <a:p>
            <a:pPr lvl="0"/>
            <a:r>
              <a:rPr lang="ar-SA" b="1" dirty="0"/>
              <a:t>في نفس العام حدد القانون ان يكون حكم للمباراة</a:t>
            </a:r>
            <a:r>
              <a:rPr lang="en-US" b="1" dirty="0"/>
              <a:t>.</a:t>
            </a:r>
            <a:endParaRPr lang="en-US" dirty="0"/>
          </a:p>
          <a:p>
            <a:pPr lvl="0"/>
            <a:r>
              <a:rPr lang="ar-SA" b="1" dirty="0"/>
              <a:t>في عام 1881 الزم القانون ان يحكم المباراة حكم</a:t>
            </a:r>
            <a:endParaRPr lang="en-US" dirty="0"/>
          </a:p>
          <a:p>
            <a:pPr lvl="0"/>
            <a:r>
              <a:rPr lang="ar-SA" b="1" dirty="0"/>
              <a:t>قبل عام 1890 كان المساعدان يصدران قرارات (احكام) كالحكم</a:t>
            </a:r>
            <a:r>
              <a:rPr lang="en-US" b="1" dirty="0"/>
              <a:t>.</a:t>
            </a:r>
            <a:endParaRPr lang="en-US" dirty="0"/>
          </a:p>
          <a:p>
            <a:pPr lvl="0"/>
            <a:r>
              <a:rPr lang="ar-SA" b="1" dirty="0"/>
              <a:t>في عام 1890 أصبح للحكم مساعدان</a:t>
            </a:r>
            <a:endParaRPr lang="en-US" dirty="0"/>
          </a:p>
          <a:p>
            <a:pPr lvl="0"/>
            <a:r>
              <a:rPr lang="ar-SA" b="1" dirty="0"/>
              <a:t>قبل عام 1892 كان من حق رئيس الفريق ان ينادي الحكم وان ينبهه إلى الضربات الحرة أو ضربات الجزاء.. الخ</a:t>
            </a:r>
            <a:r>
              <a:rPr lang="en-US" b="1" dirty="0"/>
              <a:t>.</a:t>
            </a:r>
            <a:endParaRPr lang="en-US" dirty="0"/>
          </a:p>
          <a:p>
            <a:pPr lvl="0"/>
            <a:r>
              <a:rPr lang="ar-SA" b="1" dirty="0"/>
              <a:t>في عام 1892 أصبح </a:t>
            </a:r>
            <a:r>
              <a:rPr lang="ar-SA" b="1" dirty="0" err="1"/>
              <a:t>لايحق</a:t>
            </a:r>
            <a:r>
              <a:rPr lang="ar-SA" b="1" dirty="0"/>
              <a:t> لرئيس الفريق ان ينادي الحكم وان يتدخل</a:t>
            </a:r>
            <a:r>
              <a:rPr lang="en-US" b="1" dirty="0"/>
              <a:t>.</a:t>
            </a:r>
            <a:endParaRPr lang="en-US" dirty="0"/>
          </a:p>
          <a:p>
            <a:pPr lvl="0"/>
            <a:r>
              <a:rPr lang="ar-SA" b="1" dirty="0"/>
              <a:t>في عام 1895 أصبحت سلطة الحكم على اللاعبين تمتد سواء كانت الكرة في الملعب أو خارج الملعب</a:t>
            </a:r>
            <a:r>
              <a:rPr lang="en-US" b="1" dirty="0"/>
              <a:t>.</a:t>
            </a:r>
            <a:endParaRPr lang="en-US" dirty="0"/>
          </a:p>
          <a:p>
            <a:pPr lvl="0"/>
            <a:r>
              <a:rPr lang="ar-SA" b="1" dirty="0"/>
              <a:t>قبل عام 1925 كان مصرحاً </a:t>
            </a:r>
            <a:r>
              <a:rPr lang="ar-SA" b="1" dirty="0" err="1"/>
              <a:t>لللفريقين</a:t>
            </a:r>
            <a:r>
              <a:rPr lang="ar-SA" b="1" dirty="0"/>
              <a:t> بالخروج من ارض الملعب بعد انتهاء المباراة من اي مكان</a:t>
            </a:r>
            <a:r>
              <a:rPr lang="en-US" b="1" dirty="0"/>
              <a:t>.</a:t>
            </a:r>
            <a:endParaRPr lang="en-US" dirty="0"/>
          </a:p>
          <a:p>
            <a:pPr lvl="0"/>
            <a:r>
              <a:rPr lang="ar-SA" b="1" dirty="0"/>
              <a:t>في عام 1925 أصبح الحكم يخرج من مكان محدد وخلفه اللاعبين</a:t>
            </a:r>
            <a:r>
              <a:rPr lang="en-US" b="1" dirty="0"/>
              <a:t>.</a:t>
            </a:r>
            <a:endParaRPr lang="en-US" dirty="0"/>
          </a:p>
          <a:p>
            <a:r>
              <a:rPr lang="ar-SA" b="1" dirty="0"/>
              <a:t>في عام 1938 أصبحت السلطة للحكم على اللاعبين مجرد نزولهم ارض الملعب</a:t>
            </a:r>
            <a:endParaRPr lang="ar-IQ" dirty="0"/>
          </a:p>
        </p:txBody>
      </p:sp>
    </p:spTree>
    <p:extLst>
      <p:ext uri="{BB962C8B-B14F-4D97-AF65-F5344CB8AC3E}">
        <p14:creationId xmlns:p14="http://schemas.microsoft.com/office/powerpoint/2010/main" val="24411044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80728"/>
            <a:ext cx="6777317" cy="4851901"/>
          </a:xfrm>
        </p:spPr>
        <p:txBody>
          <a:bodyPr>
            <a:normAutofit fontScale="92500" lnSpcReduction="10000"/>
          </a:bodyPr>
          <a:lstStyle/>
          <a:p>
            <a:pPr lvl="0" rtl="0"/>
            <a:r>
              <a:rPr lang="ar-SA" b="1" dirty="0"/>
              <a:t>الملعب</a:t>
            </a:r>
            <a:r>
              <a:rPr lang="en-US" b="1" dirty="0"/>
              <a:t>.</a:t>
            </a:r>
            <a:endParaRPr lang="en-US" dirty="0"/>
          </a:p>
          <a:p>
            <a:r>
              <a:rPr lang="ar-SA" b="1" dirty="0"/>
              <a:t>تاسعاً: مراقبا الخطوط</a:t>
            </a:r>
            <a:r>
              <a:rPr lang="en-US" b="1" dirty="0"/>
              <a:t>[</a:t>
            </a:r>
            <a:r>
              <a:rPr lang="ar-SA" b="1" u="sng" dirty="0">
                <a:hlinkClick r:id="rId3" tooltip="عدل القسم: تاسعاً: مراقبا الخطوط"/>
              </a:rPr>
              <a:t>عدل</a:t>
            </a:r>
            <a:r>
              <a:rPr lang="en-US" b="1" dirty="0"/>
              <a:t>]</a:t>
            </a:r>
            <a:endParaRPr lang="en-US" dirty="0"/>
          </a:p>
          <a:p>
            <a:pPr lvl="0"/>
            <a:r>
              <a:rPr lang="ar-SA" b="1" dirty="0"/>
              <a:t>في عام 1873 كان مراقبا الخط يساعدان الحكم في احكامه</a:t>
            </a:r>
            <a:r>
              <a:rPr lang="en-US" b="1" dirty="0"/>
              <a:t>.</a:t>
            </a:r>
            <a:endParaRPr lang="en-US" dirty="0"/>
          </a:p>
          <a:p>
            <a:pPr lvl="0"/>
            <a:r>
              <a:rPr lang="ar-SA" b="1" dirty="0"/>
              <a:t>في عام 1887 أصبح لكل مساعد جانب من الملعب وكان كل من الفريقين </a:t>
            </a:r>
            <a:r>
              <a:rPr lang="ar-SA" b="1" dirty="0" err="1"/>
              <a:t>باحضار</a:t>
            </a:r>
            <a:r>
              <a:rPr lang="ar-SA" b="1" dirty="0"/>
              <a:t> مراقب خط</a:t>
            </a:r>
            <a:r>
              <a:rPr lang="en-US" b="1" dirty="0"/>
              <a:t>.</a:t>
            </a:r>
            <a:endParaRPr lang="en-US" dirty="0"/>
          </a:p>
          <a:p>
            <a:pPr lvl="0"/>
            <a:r>
              <a:rPr lang="ar-SA" b="1" dirty="0"/>
              <a:t>في عام 1889 حدد للمباراة مراقبان للخطوط</a:t>
            </a:r>
            <a:endParaRPr lang="en-US" dirty="0"/>
          </a:p>
          <a:p>
            <a:pPr lvl="0"/>
            <a:r>
              <a:rPr lang="ar-SA" b="1" dirty="0"/>
              <a:t>في عام</a:t>
            </a:r>
            <a:r>
              <a:rPr lang="en-US" b="1" dirty="0"/>
              <a:t> </a:t>
            </a:r>
            <a:r>
              <a:rPr lang="en-US" b="1" u="sng" dirty="0">
                <a:hlinkClick r:id="rId4" tooltip="1891"/>
              </a:rPr>
              <a:t>1891</a:t>
            </a:r>
            <a:r>
              <a:rPr lang="en-US" b="1" dirty="0"/>
              <a:t> </a:t>
            </a:r>
            <a:r>
              <a:rPr lang="ar-SA" b="1" dirty="0"/>
              <a:t>أصبح للحكم الحق في الاستغناء عن مراقب الخطوط إذا لم يؤد واجبه كما يجب</a:t>
            </a:r>
            <a:r>
              <a:rPr lang="en-US" b="1" dirty="0"/>
              <a:t>.</a:t>
            </a:r>
            <a:endParaRPr lang="en-US" dirty="0"/>
          </a:p>
          <a:p>
            <a:pPr lvl="0"/>
            <a:r>
              <a:rPr lang="ar-SA" b="1" dirty="0"/>
              <a:t>قبل عام 1938 كان مراقب الخطوط يشير بيده أو بمنديل</a:t>
            </a:r>
            <a:endParaRPr lang="en-US" dirty="0"/>
          </a:p>
          <a:p>
            <a:pPr lvl="0"/>
            <a:r>
              <a:rPr lang="ar-SA" b="1" dirty="0"/>
              <a:t>في عام</a:t>
            </a:r>
            <a:r>
              <a:rPr lang="en-US" b="1" dirty="0"/>
              <a:t> </a:t>
            </a:r>
            <a:r>
              <a:rPr lang="en-US" b="1" u="sng" dirty="0">
                <a:hlinkClick r:id="rId5" tooltip="1938"/>
              </a:rPr>
              <a:t>1938</a:t>
            </a:r>
            <a:r>
              <a:rPr lang="en-US" b="1" dirty="0"/>
              <a:t> </a:t>
            </a:r>
            <a:r>
              <a:rPr lang="ar-SA" b="1" dirty="0"/>
              <a:t>تقرر ان يحمل مراقب الخطوط رايه</a:t>
            </a:r>
            <a:r>
              <a:rPr lang="en-US" b="1" dirty="0"/>
              <a:t>.</a:t>
            </a:r>
            <a:endParaRPr lang="en-US" dirty="0"/>
          </a:p>
          <a:p>
            <a:endParaRPr lang="ar-IQ" dirty="0"/>
          </a:p>
        </p:txBody>
      </p:sp>
    </p:spTree>
    <p:extLst>
      <p:ext uri="{BB962C8B-B14F-4D97-AF65-F5344CB8AC3E}">
        <p14:creationId xmlns:p14="http://schemas.microsoft.com/office/powerpoint/2010/main" val="196687787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55000" lnSpcReduction="20000"/>
          </a:bodyPr>
          <a:lstStyle/>
          <a:p>
            <a:r>
              <a:rPr lang="ar-SA" b="1" dirty="0"/>
              <a:t>عاشراً: وقت المباراة</a:t>
            </a:r>
            <a:r>
              <a:rPr lang="en-US" b="1" dirty="0"/>
              <a:t>[</a:t>
            </a:r>
            <a:r>
              <a:rPr lang="ar-SA" b="1" u="sng" dirty="0">
                <a:hlinkClick r:id="rId3" tooltip="عدل القسم: عاشراً: وقت المباراة"/>
              </a:rPr>
              <a:t>عدل</a:t>
            </a:r>
            <a:r>
              <a:rPr lang="en-US" b="1" dirty="0"/>
              <a:t>]</a:t>
            </a:r>
            <a:endParaRPr lang="en-US" dirty="0"/>
          </a:p>
          <a:p>
            <a:pPr lvl="0"/>
            <a:r>
              <a:rPr lang="ar-SA" b="1" dirty="0"/>
              <a:t>من عام 1863 إلى عام 1897 - يحدد الفريقان </a:t>
            </a:r>
            <a:r>
              <a:rPr lang="ar-SA" b="1" dirty="0" err="1"/>
              <a:t>وينتفقا</a:t>
            </a:r>
            <a:r>
              <a:rPr lang="ar-SA" b="1" dirty="0"/>
              <a:t> على الوقت الذي تستغرقه المباراة</a:t>
            </a:r>
            <a:r>
              <a:rPr lang="en-US" b="1" dirty="0"/>
              <a:t>.</a:t>
            </a:r>
            <a:endParaRPr lang="en-US" dirty="0"/>
          </a:p>
          <a:p>
            <a:pPr lvl="0"/>
            <a:r>
              <a:rPr lang="ar-SA" b="1" dirty="0"/>
              <a:t>في عام 1897 حدد وقت المباراة ليكون ساعة ونصف على شوطين متساويين</a:t>
            </a:r>
            <a:r>
              <a:rPr lang="en-US" b="1" dirty="0"/>
              <a:t>.</a:t>
            </a:r>
            <a:endParaRPr lang="en-US" dirty="0"/>
          </a:p>
          <a:p>
            <a:pPr lvl="0"/>
            <a:r>
              <a:rPr lang="ar-SA" b="1" dirty="0"/>
              <a:t>في عام 1903 نص على ان يضاف بدل الوقت الضائع إلى وقت المباراة الاصلي</a:t>
            </a:r>
            <a:r>
              <a:rPr lang="en-US" b="1" dirty="0"/>
              <a:t>.</a:t>
            </a:r>
            <a:endParaRPr lang="en-US" dirty="0"/>
          </a:p>
          <a:p>
            <a:pPr lvl="0"/>
            <a:r>
              <a:rPr lang="ar-SA" b="1" dirty="0"/>
              <a:t>في عام 1906 نص على انه في حالة تعادل الفريقين يلعبان وقتاً اضافيا مدته نصف ساعة على شوطين متساويين, وفي حالة التعادل مرة أخرى يستمر الفريقان في اللعب حتى يسجل احدهما هدف الفوز ثم تنتهي المباراة</a:t>
            </a:r>
            <a:r>
              <a:rPr lang="en-US" b="1" dirty="0"/>
              <a:t>.</a:t>
            </a:r>
            <a:endParaRPr lang="en-US" dirty="0"/>
          </a:p>
          <a:p>
            <a:pPr lvl="0"/>
            <a:r>
              <a:rPr lang="ar-SA" b="1" dirty="0"/>
              <a:t>في عام 1909 نص على ان إضافة بدل الوقت الضائع بسبب اصابة اللاعبين</a:t>
            </a:r>
            <a:r>
              <a:rPr lang="en-US" b="1" dirty="0"/>
              <a:t>.</a:t>
            </a:r>
            <a:endParaRPr lang="en-US" dirty="0"/>
          </a:p>
          <a:p>
            <a:pPr lvl="0"/>
            <a:r>
              <a:rPr lang="ar-SA" b="1" dirty="0"/>
              <a:t>في عام 1925 أصبح الفريقان يلعبان وقتاً اضافياً مدته نصف ساعة على شوطين, وفي حالة تعادلهما يلعبان وقتاً اضافياً مجدداً لمدة 30 دقيقة أيضا, ولكن إذا سجل أحد الفريقين هدفاً تنتهي المباراة اما إذا تعادل الفريقان للمرة الثالثة فأن المباراة تعاد من جديد في موعد آخر</a:t>
            </a:r>
            <a:r>
              <a:rPr lang="en-US" b="1" dirty="0"/>
              <a:t>.</a:t>
            </a:r>
            <a:endParaRPr lang="en-US" dirty="0"/>
          </a:p>
          <a:p>
            <a:pPr lvl="0"/>
            <a:r>
              <a:rPr lang="ar-SA" b="1" i="1" dirty="0"/>
              <a:t>ضربات الترجيح</a:t>
            </a:r>
            <a:r>
              <a:rPr lang="en-US" b="1" i="1" dirty="0"/>
              <a:t> : </a:t>
            </a:r>
            <a:r>
              <a:rPr lang="en-US" b="1" dirty="0"/>
              <a:t> – </a:t>
            </a:r>
            <a:r>
              <a:rPr lang="ar-SA" b="1" dirty="0"/>
              <a:t>الحكم سوف يقوم بإجراء قرعة بواسطة عملة معدنية لتحديد المرمى الذي سيتم التصويب عليه، كما سيتم إجراء قرعة أخرى لتحديد الفريق صاحب </a:t>
            </a:r>
            <a:r>
              <a:rPr lang="ar-SA" b="1" dirty="0" err="1"/>
              <a:t>التصويبة</a:t>
            </a:r>
            <a:r>
              <a:rPr lang="ar-SA" b="1" dirty="0"/>
              <a:t> الأولى. – يمكن تغيير حارس المرمى في أي وقت أثناء ركلات الترجيح. – بإمكان أي لاعب المشاركة في ركلات الترجيح، حتى وإن كان خارج الملعب أثناء نهاية وقت المباراة وقبل تنفيذ الركلات. – يجب أن يكون عدد لاعبي كل فريق مساوِ للفريق الآخر قبل وأثناء تنفيذ الركلات. – الحكم ليس مطالباً بمعرفة أسماء أو أرقام اللاعبين الذين سيقومون بتسديد الركلات. – الركلة تنتهي عندما تتوقف الكرة تماماً عن الحركة.  – لا يمكن تأخير الركلة إذا كان اللاعب خارج الملعب، وإذا لم يبدأ في تنفيذها خلال الوقت المحدد فإن الركلة تعتبر مهدرة</a:t>
            </a:r>
            <a:r>
              <a:rPr lang="en-US" b="1" dirty="0"/>
              <a:t>.</a:t>
            </a:r>
            <a:endParaRPr lang="en-US" dirty="0"/>
          </a:p>
          <a:p>
            <a:endParaRPr lang="ar-IQ" dirty="0"/>
          </a:p>
        </p:txBody>
      </p:sp>
    </p:spTree>
    <p:extLst>
      <p:ext uri="{BB962C8B-B14F-4D97-AF65-F5344CB8AC3E}">
        <p14:creationId xmlns:p14="http://schemas.microsoft.com/office/powerpoint/2010/main" val="33185345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62500" lnSpcReduction="20000"/>
          </a:bodyPr>
          <a:lstStyle/>
          <a:p>
            <a:r>
              <a:rPr lang="ar-SA" b="1" dirty="0"/>
              <a:t>الحادي عشر: ابتداء المباراة</a:t>
            </a:r>
            <a:r>
              <a:rPr lang="en-US" b="1" dirty="0"/>
              <a:t>[</a:t>
            </a:r>
            <a:r>
              <a:rPr lang="ar-SA" b="1" u="sng" dirty="0">
                <a:hlinkClick r:id="rId3" tooltip="عدل القسم: الحادي عشر: ابتداء المباراة"/>
              </a:rPr>
              <a:t>عدل</a:t>
            </a:r>
            <a:r>
              <a:rPr lang="en-US" b="1" dirty="0"/>
              <a:t>]</a:t>
            </a:r>
            <a:endParaRPr lang="en-US" dirty="0"/>
          </a:p>
          <a:p>
            <a:pPr lvl="0"/>
            <a:r>
              <a:rPr lang="ar-SA" b="1" dirty="0"/>
              <a:t>في عام 1863 يلعب الفريق صاحب الملعب ضربة البداية ولأي اتجاه يريد</a:t>
            </a:r>
            <a:r>
              <a:rPr lang="en-US" b="1" dirty="0"/>
              <a:t>.</a:t>
            </a:r>
            <a:endParaRPr lang="en-US" dirty="0"/>
          </a:p>
          <a:p>
            <a:pPr lvl="0"/>
            <a:r>
              <a:rPr lang="ar-SA" b="1" dirty="0"/>
              <a:t>في عام 1887 تلعب ضربة البداية </a:t>
            </a:r>
            <a:r>
              <a:rPr lang="ar-SA" b="1" dirty="0" err="1"/>
              <a:t>للامام</a:t>
            </a:r>
            <a:r>
              <a:rPr lang="ar-SA" b="1" dirty="0"/>
              <a:t> ويكون المخصوم على مسافة 5,5 متر من اللاعب آخذ ضربة البداية, </a:t>
            </a:r>
            <a:r>
              <a:rPr lang="ar-SA" b="1" dirty="0" err="1"/>
              <a:t>لايحتسب</a:t>
            </a:r>
            <a:r>
              <a:rPr lang="ar-SA" b="1" dirty="0"/>
              <a:t> الهدف إذا جاء من ضربة بداية مباشرة</a:t>
            </a:r>
            <a:r>
              <a:rPr lang="en-US" b="1" dirty="0"/>
              <a:t>.</a:t>
            </a:r>
            <a:endParaRPr lang="en-US" dirty="0"/>
          </a:p>
          <a:p>
            <a:pPr lvl="0"/>
            <a:r>
              <a:rPr lang="ar-SA" b="1" dirty="0"/>
              <a:t>في عام 1903 إذا أخطأ لاعب في ضربة البداية تعاد الضربة من جديد</a:t>
            </a:r>
            <a:r>
              <a:rPr lang="en-US" b="1" dirty="0"/>
              <a:t>.</a:t>
            </a:r>
            <a:endParaRPr lang="en-US" dirty="0"/>
          </a:p>
          <a:p>
            <a:pPr lvl="0"/>
            <a:r>
              <a:rPr lang="ar-SA" b="1" dirty="0"/>
              <a:t>في عام 1906 </a:t>
            </a:r>
            <a:r>
              <a:rPr lang="ar-SA" b="1" dirty="0" err="1"/>
              <a:t>لايصح</a:t>
            </a:r>
            <a:r>
              <a:rPr lang="ar-SA" b="1" dirty="0"/>
              <a:t> </a:t>
            </a:r>
            <a:r>
              <a:rPr lang="ar-SA" b="1" dirty="0" err="1"/>
              <a:t>لاي</a:t>
            </a:r>
            <a:r>
              <a:rPr lang="ar-SA" b="1" dirty="0"/>
              <a:t> لاعب من الفريق الدخول إلى نصف ملعب الفريق الاخر قبل ضربة البداية وتعمل قرعة لاختيار ضربة البداية</a:t>
            </a:r>
            <a:endParaRPr lang="en-US" dirty="0"/>
          </a:p>
          <a:p>
            <a:pPr lvl="0"/>
            <a:r>
              <a:rPr lang="ar-SA" b="1" dirty="0"/>
              <a:t>في عام 1913 يجب أن يكون الخصوم بعيداً عن لاعب ضربة البداية بمسافة 9 متر على الاقل</a:t>
            </a:r>
            <a:r>
              <a:rPr lang="en-US" b="1" dirty="0"/>
              <a:t>.</a:t>
            </a:r>
            <a:endParaRPr lang="en-US" dirty="0"/>
          </a:p>
          <a:p>
            <a:pPr lvl="0"/>
            <a:r>
              <a:rPr lang="ar-SA" b="1" dirty="0"/>
              <a:t>في عام 1937 يجب أن يكون الخصوم بعيداً عن لاعب ضربة البداية بمسافة 9,15 متر على الاقل</a:t>
            </a:r>
            <a:r>
              <a:rPr lang="en-US" b="1" dirty="0"/>
              <a:t>.</a:t>
            </a:r>
            <a:endParaRPr lang="en-US" dirty="0"/>
          </a:p>
          <a:p>
            <a:r>
              <a:rPr lang="ar-SA" b="1" dirty="0"/>
              <a:t>الثاني عشر: الكرة في اللعب وخارج اللعب</a:t>
            </a:r>
            <a:r>
              <a:rPr lang="en-US" b="1" dirty="0"/>
              <a:t>[</a:t>
            </a:r>
            <a:r>
              <a:rPr lang="ar-SA" b="1" u="sng" dirty="0">
                <a:hlinkClick r:id="rId4" tooltip="عدل القسم: الثاني عشر: الكرة في اللعب وخارج اللعب"/>
              </a:rPr>
              <a:t>عدل</a:t>
            </a:r>
            <a:r>
              <a:rPr lang="en-US" b="1" dirty="0"/>
              <a:t>]</a:t>
            </a:r>
            <a:endParaRPr lang="en-US" dirty="0"/>
          </a:p>
          <a:p>
            <a:pPr lvl="0"/>
            <a:r>
              <a:rPr lang="ar-SA" b="1" dirty="0"/>
              <a:t>في عام 1887 كانت الكرة تعتبر خارج الملعب إذا خرجت بكاملها من الملعب سواء على الأرض أو في الهواء</a:t>
            </a:r>
            <a:r>
              <a:rPr lang="en-US" b="1" dirty="0"/>
              <a:t>.</a:t>
            </a:r>
            <a:endParaRPr lang="en-US" dirty="0"/>
          </a:p>
          <a:p>
            <a:r>
              <a:rPr lang="ar-SA" b="1" dirty="0"/>
              <a:t>وتعتبر الكرة في اللعب إذا اصطدمت بالرايات الركنية أو العارضة وعادت للملعب</a:t>
            </a:r>
            <a:r>
              <a:rPr lang="en-US" b="1" dirty="0"/>
              <a:t>.</a:t>
            </a:r>
            <a:endParaRPr lang="en-US" dirty="0"/>
          </a:p>
          <a:p>
            <a:pPr lvl="0"/>
            <a:r>
              <a:rPr lang="ar-SA" b="1" dirty="0"/>
              <a:t>في عام</a:t>
            </a:r>
            <a:r>
              <a:rPr lang="en-US" b="1" dirty="0"/>
              <a:t> </a:t>
            </a:r>
            <a:r>
              <a:rPr lang="en-US" b="1" u="sng" dirty="0">
                <a:hlinkClick r:id="rId5" tooltip="1898"/>
              </a:rPr>
              <a:t>1898</a:t>
            </a:r>
            <a:r>
              <a:rPr lang="en-US" b="1" dirty="0"/>
              <a:t> </a:t>
            </a:r>
            <a:r>
              <a:rPr lang="ar-SA" b="1" dirty="0"/>
              <a:t>تعتبر الكرة في اللعب إذا </a:t>
            </a:r>
            <a:r>
              <a:rPr lang="ar-SA" b="1" dirty="0" err="1"/>
              <a:t>اصدمت</a:t>
            </a:r>
            <a:r>
              <a:rPr lang="ar-SA" b="1" dirty="0"/>
              <a:t> بالحكم أو مراقبي الخطوط وهم داخل الملعب مع ملاحظة ان سمك خطوط الملعب تعتبر من مساحة الملعب</a:t>
            </a:r>
            <a:r>
              <a:rPr lang="en-US" b="1" dirty="0"/>
              <a:t>.</a:t>
            </a:r>
            <a:endParaRPr lang="en-US" dirty="0"/>
          </a:p>
          <a:p>
            <a:endParaRPr lang="ar-IQ" dirty="0"/>
          </a:p>
        </p:txBody>
      </p:sp>
    </p:spTree>
    <p:extLst>
      <p:ext uri="{BB962C8B-B14F-4D97-AF65-F5344CB8AC3E}">
        <p14:creationId xmlns:p14="http://schemas.microsoft.com/office/powerpoint/2010/main" val="257501973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85000" lnSpcReduction="20000"/>
          </a:bodyPr>
          <a:lstStyle/>
          <a:p>
            <a:r>
              <a:rPr lang="ar-SA" b="1" dirty="0"/>
              <a:t>الثالث عشر: إسقاط الكرة</a:t>
            </a:r>
            <a:r>
              <a:rPr lang="en-US" dirty="0"/>
              <a:t>[</a:t>
            </a:r>
            <a:r>
              <a:rPr lang="ar-SA" u="sng" dirty="0">
                <a:hlinkClick r:id="rId3" tooltip="عدل القسم: الثالث عشر: إسقاط الكرة"/>
              </a:rPr>
              <a:t>عدل</a:t>
            </a:r>
            <a:r>
              <a:rPr lang="en-US" dirty="0"/>
              <a:t>]</a:t>
            </a:r>
          </a:p>
          <a:p>
            <a:pPr lvl="0"/>
            <a:r>
              <a:rPr lang="ar-SA" dirty="0"/>
              <a:t>في عام 1887 كان الحكم يرمي الكرة لأعلى</a:t>
            </a:r>
            <a:r>
              <a:rPr lang="en-US" dirty="0"/>
              <a:t>.</a:t>
            </a:r>
          </a:p>
          <a:p>
            <a:pPr lvl="0"/>
            <a:r>
              <a:rPr lang="ar-SA" dirty="0"/>
              <a:t>في عام 1903 كان الحكم يرمي الكرة لأعلى </a:t>
            </a:r>
            <a:r>
              <a:rPr lang="ar-SA" dirty="0" err="1"/>
              <a:t>ولاتصبح</a:t>
            </a:r>
            <a:r>
              <a:rPr lang="ar-SA" dirty="0"/>
              <a:t> الكرة في اللعب الا بعد لمسها الأرض</a:t>
            </a:r>
            <a:r>
              <a:rPr lang="en-US" dirty="0"/>
              <a:t>.</a:t>
            </a:r>
          </a:p>
          <a:p>
            <a:pPr lvl="0"/>
            <a:r>
              <a:rPr lang="ar-SA" dirty="0"/>
              <a:t>في عام 1906 تغير الحال وأصبحت الكرة تضرب </a:t>
            </a:r>
            <a:r>
              <a:rPr lang="ar-SA" dirty="0" err="1"/>
              <a:t>لاسفل</a:t>
            </a:r>
            <a:r>
              <a:rPr lang="ar-SA" dirty="0"/>
              <a:t> إلى الأرض</a:t>
            </a:r>
            <a:endParaRPr lang="en-US" dirty="0"/>
          </a:p>
          <a:p>
            <a:pPr lvl="0"/>
            <a:r>
              <a:rPr lang="ar-SA" dirty="0"/>
              <a:t>في عام 1920 أصبح الحكم يمسك الكرة بيده إلى ارتفاع وسطه تقريباً ثم يسقطها كما هو الحال الآن</a:t>
            </a:r>
            <a:r>
              <a:rPr lang="en-US" dirty="0"/>
              <a:t>.</a:t>
            </a:r>
          </a:p>
          <a:p>
            <a:r>
              <a:rPr lang="ar-SA" b="1" dirty="0"/>
              <a:t>الرابع عشر: احراز الهدف</a:t>
            </a:r>
            <a:r>
              <a:rPr lang="en-US" dirty="0"/>
              <a:t>[</a:t>
            </a:r>
            <a:r>
              <a:rPr lang="ar-SA" u="sng" dirty="0">
                <a:hlinkClick r:id="rId4" tooltip="عدل القسم: الرابع عشر: احراز الهدف"/>
              </a:rPr>
              <a:t>عدل</a:t>
            </a:r>
            <a:r>
              <a:rPr lang="en-US" dirty="0"/>
              <a:t>]</a:t>
            </a:r>
          </a:p>
          <a:p>
            <a:pPr lvl="0"/>
            <a:r>
              <a:rPr lang="ar-SA" dirty="0"/>
              <a:t>في عام 1863 - إذا دخلت الكرة </a:t>
            </a:r>
            <a:r>
              <a:rPr lang="ar-SA" dirty="0" err="1"/>
              <a:t>باكملها</a:t>
            </a:r>
            <a:r>
              <a:rPr lang="ar-SA" dirty="0"/>
              <a:t> بين القائمين </a:t>
            </a:r>
            <a:r>
              <a:rPr lang="ar-SA" dirty="0" err="1"/>
              <a:t>ولاي</a:t>
            </a:r>
            <a:r>
              <a:rPr lang="ar-SA" dirty="0"/>
              <a:t> ارتفاع تحتسب هدفاً حيث لم يكن توجد عارضة افقية</a:t>
            </a:r>
            <a:r>
              <a:rPr lang="en-US" dirty="0"/>
              <a:t>.</a:t>
            </a:r>
          </a:p>
          <a:p>
            <a:pPr lvl="0"/>
            <a:r>
              <a:rPr lang="ar-SA" dirty="0"/>
              <a:t>في عام 1883 - يحتسب الهدف إذا دخلت الكرة بكاملها بين القائمين وتحت العارضة في هذا العام أصبحت للمرمى عارضة افقية</a:t>
            </a:r>
            <a:r>
              <a:rPr lang="en-US" dirty="0"/>
              <a:t>.</a:t>
            </a:r>
          </a:p>
          <a:p>
            <a:pPr lvl="0"/>
            <a:r>
              <a:rPr lang="ar-SA" dirty="0"/>
              <a:t>في عام 1908 اكد قانون الكرة ما كان جارياً وساريا منذ عام 1883</a:t>
            </a:r>
            <a:r>
              <a:rPr lang="en-US" dirty="0"/>
              <a:t>.</a:t>
            </a:r>
          </a:p>
          <a:p>
            <a:endParaRPr lang="ar-IQ" dirty="0"/>
          </a:p>
        </p:txBody>
      </p:sp>
    </p:spTree>
    <p:extLst>
      <p:ext uri="{BB962C8B-B14F-4D97-AF65-F5344CB8AC3E}">
        <p14:creationId xmlns:p14="http://schemas.microsoft.com/office/powerpoint/2010/main" val="5704662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85000" lnSpcReduction="20000"/>
          </a:bodyPr>
          <a:lstStyle/>
          <a:p>
            <a:r>
              <a:rPr lang="ar-SA" b="1" dirty="0"/>
              <a:t>الخامس عشر: التسلل</a:t>
            </a:r>
            <a:r>
              <a:rPr lang="en-US" dirty="0"/>
              <a:t>[</a:t>
            </a:r>
            <a:r>
              <a:rPr lang="ar-SA" u="sng" dirty="0">
                <a:hlinkClick r:id="rId3" tooltip="عدل القسم: الخامس عشر: التسلل"/>
              </a:rPr>
              <a:t>عدل</a:t>
            </a:r>
            <a:r>
              <a:rPr lang="en-US" dirty="0"/>
              <a:t>]</a:t>
            </a:r>
          </a:p>
          <a:p>
            <a:pPr lvl="0"/>
            <a:r>
              <a:rPr lang="ar-SA" dirty="0"/>
              <a:t>في عام 1863 - اي لاعب يكون امام اللاعب الذي معه الكرة يكون في موقف تسلل حتى إذا لم تصله الكرة</a:t>
            </a:r>
            <a:r>
              <a:rPr lang="en-US" dirty="0"/>
              <a:t>.</a:t>
            </a:r>
          </a:p>
          <a:p>
            <a:pPr lvl="0"/>
            <a:r>
              <a:rPr lang="ar-SA" dirty="0"/>
              <a:t>في عام 1866 - إذا وجد خلف اللاعب لاعبان فقط أو اقل يعتبر </a:t>
            </a:r>
            <a:r>
              <a:rPr lang="ar-SA" dirty="0" err="1"/>
              <a:t>متسلاً</a:t>
            </a:r>
            <a:r>
              <a:rPr lang="ar-SA" dirty="0"/>
              <a:t> (كما في قانون الهوكي الآن</a:t>
            </a:r>
            <a:r>
              <a:rPr lang="en-US" dirty="0"/>
              <a:t>)</a:t>
            </a:r>
          </a:p>
          <a:p>
            <a:pPr lvl="0"/>
            <a:r>
              <a:rPr lang="ar-SA" dirty="0"/>
              <a:t>في عام 1872 - </a:t>
            </a:r>
            <a:r>
              <a:rPr lang="ar-SA" dirty="0" err="1"/>
              <a:t>لاتسلل</a:t>
            </a:r>
            <a:r>
              <a:rPr lang="ar-SA" dirty="0"/>
              <a:t> من ضربة ركنية</a:t>
            </a:r>
            <a:r>
              <a:rPr lang="en-US" dirty="0"/>
              <a:t>.</a:t>
            </a:r>
          </a:p>
          <a:p>
            <a:pPr lvl="0"/>
            <a:r>
              <a:rPr lang="ar-SA" dirty="0"/>
              <a:t>في عام 1887 - </a:t>
            </a:r>
            <a:r>
              <a:rPr lang="ar-SA" dirty="0" err="1"/>
              <a:t>لايعتبر</a:t>
            </a:r>
            <a:r>
              <a:rPr lang="ar-SA" dirty="0"/>
              <a:t> اللاعب متسللاً إذا جاءته الكرة من الخصم (كما هو الآن</a:t>
            </a:r>
            <a:r>
              <a:rPr lang="en-US" dirty="0"/>
              <a:t>)</a:t>
            </a:r>
          </a:p>
          <a:p>
            <a:pPr lvl="0"/>
            <a:r>
              <a:rPr lang="ar-SA" dirty="0"/>
              <a:t>في عام 1905 - </a:t>
            </a:r>
            <a:r>
              <a:rPr lang="ar-SA" dirty="0" err="1"/>
              <a:t>لايعاقب</a:t>
            </a:r>
            <a:r>
              <a:rPr lang="ar-SA" dirty="0"/>
              <a:t> اللاعب على التسلل إذا لم يستفد من وجوده متسللاً</a:t>
            </a:r>
            <a:r>
              <a:rPr lang="en-US" dirty="0"/>
              <a:t>.</a:t>
            </a:r>
          </a:p>
          <a:p>
            <a:pPr lvl="0"/>
            <a:r>
              <a:rPr lang="ar-SA" dirty="0"/>
              <a:t>في عام 1907 - </a:t>
            </a:r>
            <a:r>
              <a:rPr lang="ar-SA" dirty="0" err="1"/>
              <a:t>لايحتسب</a:t>
            </a:r>
            <a:r>
              <a:rPr lang="ar-SA" dirty="0"/>
              <a:t> اللاعب الموجود في نصف ملعبه متسللاً</a:t>
            </a:r>
            <a:r>
              <a:rPr lang="en-US" dirty="0"/>
              <a:t>.</a:t>
            </a:r>
          </a:p>
          <a:p>
            <a:pPr lvl="0"/>
            <a:r>
              <a:rPr lang="ar-SA" dirty="0"/>
              <a:t>في عام</a:t>
            </a:r>
            <a:r>
              <a:rPr lang="en-US" dirty="0"/>
              <a:t> </a:t>
            </a:r>
            <a:r>
              <a:rPr lang="en-US" u="sng" dirty="0">
                <a:hlinkClick r:id="rId4" tooltip="1920"/>
              </a:rPr>
              <a:t>1920</a:t>
            </a:r>
            <a:r>
              <a:rPr lang="en-US" dirty="0"/>
              <a:t> - </a:t>
            </a:r>
            <a:r>
              <a:rPr lang="ar-SA" dirty="0" err="1"/>
              <a:t>لاتسلل</a:t>
            </a:r>
            <a:r>
              <a:rPr lang="ar-SA" dirty="0"/>
              <a:t> في رمية التماس</a:t>
            </a:r>
            <a:r>
              <a:rPr lang="en-US" dirty="0"/>
              <a:t>.</a:t>
            </a:r>
          </a:p>
          <a:p>
            <a:pPr lvl="0"/>
            <a:r>
              <a:rPr lang="ar-SA" dirty="0"/>
              <a:t>في عام</a:t>
            </a:r>
            <a:r>
              <a:rPr lang="en-US" dirty="0"/>
              <a:t> </a:t>
            </a:r>
            <a:r>
              <a:rPr lang="en-US" u="sng" dirty="0">
                <a:hlinkClick r:id="rId5" tooltip="1925"/>
              </a:rPr>
              <a:t>1925</a:t>
            </a:r>
            <a:r>
              <a:rPr lang="en-US" dirty="0"/>
              <a:t> - </a:t>
            </a:r>
            <a:r>
              <a:rPr lang="ar-SA" dirty="0"/>
              <a:t>عدلت قاعدة التسلل وأصبحت تستدعي وجود لاعبين اثنين بدلاً من ثلاثة لاعبين اقرب إلى خط مرماهم</a:t>
            </a:r>
            <a:endParaRPr lang="en-US" dirty="0"/>
          </a:p>
          <a:p>
            <a:pPr lvl="0"/>
            <a:r>
              <a:rPr lang="ar-SA" dirty="0"/>
              <a:t>في عام</a:t>
            </a:r>
            <a:r>
              <a:rPr lang="en-US" dirty="0"/>
              <a:t> </a:t>
            </a:r>
            <a:r>
              <a:rPr lang="en-US" u="sng" dirty="0">
                <a:hlinkClick r:id="rId6" tooltip="1940"/>
              </a:rPr>
              <a:t>1940</a:t>
            </a:r>
            <a:r>
              <a:rPr lang="en-US" dirty="0"/>
              <a:t> - </a:t>
            </a:r>
            <a:r>
              <a:rPr lang="ar-SA" dirty="0" err="1"/>
              <a:t>لاتسلل</a:t>
            </a:r>
            <a:r>
              <a:rPr lang="ar-SA" dirty="0"/>
              <a:t> عندما يسقط الحكم الكرة</a:t>
            </a:r>
            <a:endParaRPr lang="en-US" dirty="0"/>
          </a:p>
          <a:p>
            <a:endParaRPr lang="ar-IQ" dirty="0"/>
          </a:p>
        </p:txBody>
      </p:sp>
    </p:spTree>
    <p:extLst>
      <p:ext uri="{BB962C8B-B14F-4D97-AF65-F5344CB8AC3E}">
        <p14:creationId xmlns:p14="http://schemas.microsoft.com/office/powerpoint/2010/main" val="12890381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lnSpcReduction="10000"/>
          </a:bodyPr>
          <a:lstStyle/>
          <a:p>
            <a:r>
              <a:rPr lang="ar-SA" b="1" dirty="0"/>
              <a:t>السادس عشر: الأخطاء</a:t>
            </a:r>
            <a:r>
              <a:rPr lang="en-US" dirty="0"/>
              <a:t>[</a:t>
            </a:r>
            <a:r>
              <a:rPr lang="ar-SA" u="sng" dirty="0">
                <a:hlinkClick r:id="rId3" tooltip="عدل القسم: السادس عشر: الأخطاء"/>
              </a:rPr>
              <a:t>عدل</a:t>
            </a:r>
            <a:r>
              <a:rPr lang="en-US" dirty="0"/>
              <a:t>]</a:t>
            </a:r>
          </a:p>
          <a:p>
            <a:pPr lvl="0"/>
            <a:r>
              <a:rPr lang="ar-SA" dirty="0"/>
              <a:t>في عام 1870 الكتف من الخلف ممنوع</a:t>
            </a:r>
            <a:r>
              <a:rPr lang="en-US" dirty="0"/>
              <a:t>.</a:t>
            </a:r>
          </a:p>
          <a:p>
            <a:pPr lvl="0"/>
            <a:r>
              <a:rPr lang="ar-SA" dirty="0"/>
              <a:t>في عام</a:t>
            </a:r>
            <a:r>
              <a:rPr lang="en-US" dirty="0"/>
              <a:t> </a:t>
            </a:r>
            <a:r>
              <a:rPr lang="en-US" u="sng" dirty="0">
                <a:hlinkClick r:id="rId4" tooltip="1877"/>
              </a:rPr>
              <a:t>1877</a:t>
            </a:r>
            <a:r>
              <a:rPr lang="en-US" dirty="0"/>
              <a:t> </a:t>
            </a:r>
            <a:r>
              <a:rPr lang="ar-SA" dirty="0"/>
              <a:t>صرح بكتف الخصم من الخلف إذا كان الخصم مواجه الملعب ويعوق اللاعب عن الكرة</a:t>
            </a:r>
            <a:r>
              <a:rPr lang="en-US" dirty="0"/>
              <a:t>.</a:t>
            </a:r>
          </a:p>
          <a:p>
            <a:pPr lvl="0"/>
            <a:r>
              <a:rPr lang="ar-SA" dirty="0"/>
              <a:t>في عام 1879 ممنوع القفز على الخصم</a:t>
            </a:r>
            <a:r>
              <a:rPr lang="en-US" dirty="0"/>
              <a:t>.</a:t>
            </a:r>
          </a:p>
          <a:p>
            <a:pPr lvl="0"/>
            <a:r>
              <a:rPr lang="ar-SA" dirty="0"/>
              <a:t>في عام 1881 إذا عاق اللاعب خصمه عن لعب الكرة جاز له القانون كتفه من الخلف</a:t>
            </a:r>
            <a:r>
              <a:rPr lang="en-US" dirty="0"/>
              <a:t>.</a:t>
            </a:r>
          </a:p>
          <a:p>
            <a:pPr lvl="0"/>
            <a:r>
              <a:rPr lang="ar-SA" dirty="0"/>
              <a:t>في عام 1899 ممنوع عرقلة الخصم أو عمل قنطرة له</a:t>
            </a:r>
            <a:r>
              <a:rPr lang="en-US" dirty="0"/>
              <a:t>.</a:t>
            </a:r>
          </a:p>
          <a:p>
            <a:pPr lvl="0"/>
            <a:r>
              <a:rPr lang="ar-SA" dirty="0"/>
              <a:t>في عام 1906 ممنوع دفع الخصم</a:t>
            </a:r>
            <a:endParaRPr lang="en-US" dirty="0"/>
          </a:p>
          <a:p>
            <a:pPr lvl="0"/>
            <a:r>
              <a:rPr lang="ar-SA" dirty="0"/>
              <a:t>في عام</a:t>
            </a:r>
            <a:r>
              <a:rPr lang="en-US" dirty="0"/>
              <a:t> </a:t>
            </a:r>
            <a:r>
              <a:rPr lang="en-US" u="sng" dirty="0">
                <a:hlinkClick r:id="rId5" tooltip="1950"/>
              </a:rPr>
              <a:t>1950</a:t>
            </a:r>
            <a:r>
              <a:rPr lang="en-US" dirty="0"/>
              <a:t> </a:t>
            </a:r>
            <a:r>
              <a:rPr lang="ar-SA" dirty="0"/>
              <a:t>الاعاقة عن لعب الكرة ممنوع</a:t>
            </a:r>
            <a:endParaRPr lang="en-US" dirty="0"/>
          </a:p>
          <a:p>
            <a:pPr lvl="0"/>
            <a:r>
              <a:rPr lang="ar-SA" dirty="0"/>
              <a:t>في عام</a:t>
            </a:r>
            <a:r>
              <a:rPr lang="en-US" dirty="0"/>
              <a:t> </a:t>
            </a:r>
            <a:r>
              <a:rPr lang="en-US" u="sng" dirty="0">
                <a:hlinkClick r:id="rId6" tooltip="1951"/>
              </a:rPr>
              <a:t>1951</a:t>
            </a:r>
            <a:r>
              <a:rPr lang="en-US" dirty="0"/>
              <a:t> </a:t>
            </a:r>
            <a:r>
              <a:rPr lang="ar-SA" dirty="0"/>
              <a:t>مسموح </a:t>
            </a:r>
            <a:r>
              <a:rPr lang="ar-SA" dirty="0" err="1"/>
              <a:t>بمكاتفة</a:t>
            </a:r>
            <a:r>
              <a:rPr lang="ar-SA" dirty="0"/>
              <a:t> الخصم دون عنف ودون تعريضه للخطر</a:t>
            </a:r>
            <a:r>
              <a:rPr lang="en-US" dirty="0"/>
              <a:t>.</a:t>
            </a:r>
          </a:p>
          <a:p>
            <a:endParaRPr lang="ar-IQ" dirty="0"/>
          </a:p>
        </p:txBody>
      </p:sp>
    </p:spTree>
    <p:extLst>
      <p:ext uri="{BB962C8B-B14F-4D97-AF65-F5344CB8AC3E}">
        <p14:creationId xmlns:p14="http://schemas.microsoft.com/office/powerpoint/2010/main" val="253480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62500" lnSpcReduction="20000"/>
          </a:bodyPr>
          <a:lstStyle/>
          <a:p>
            <a:r>
              <a:rPr lang="ar-SA" b="1" dirty="0"/>
              <a:t>الثامن عشر: ضربة الجزاء</a:t>
            </a:r>
            <a:r>
              <a:rPr lang="en-US" dirty="0"/>
              <a:t>[</a:t>
            </a:r>
            <a:r>
              <a:rPr lang="ar-SA" u="sng" dirty="0">
                <a:hlinkClick r:id="rId3" tooltip="عدل القسم: الثامن عشر: ضربة الجزاء"/>
              </a:rPr>
              <a:t>عدل</a:t>
            </a:r>
            <a:r>
              <a:rPr lang="en-US" dirty="0"/>
              <a:t>]</a:t>
            </a:r>
          </a:p>
          <a:p>
            <a:pPr lvl="0"/>
            <a:r>
              <a:rPr lang="ar-SA" dirty="0"/>
              <a:t>في عام 1890 نص على ضربة الجزاء في القانون</a:t>
            </a:r>
            <a:r>
              <a:rPr lang="en-US" dirty="0"/>
              <a:t>.</a:t>
            </a:r>
          </a:p>
          <a:p>
            <a:pPr lvl="0"/>
            <a:r>
              <a:rPr lang="ar-SA" dirty="0"/>
              <a:t>في عام 1981 يقف حارس المرمى على مسافة </a:t>
            </a:r>
            <a:r>
              <a:rPr lang="ar-SA" dirty="0" err="1"/>
              <a:t>لاتقل</a:t>
            </a:r>
            <a:r>
              <a:rPr lang="ar-SA" dirty="0"/>
              <a:t> عن 5,50 متر من الكرة عند اخذ الضربة ويمد وقت المباراة لتكملة الضربة</a:t>
            </a:r>
            <a:r>
              <a:rPr lang="en-US" dirty="0"/>
              <a:t>.</a:t>
            </a:r>
          </a:p>
          <a:p>
            <a:pPr lvl="0"/>
            <a:r>
              <a:rPr lang="ar-SA" dirty="0"/>
              <a:t>في عام 1896 تلعب الضربة </a:t>
            </a:r>
            <a:r>
              <a:rPr lang="ar-SA" dirty="0" err="1"/>
              <a:t>للامام</a:t>
            </a:r>
            <a:r>
              <a:rPr lang="en-US" dirty="0"/>
              <a:t>.</a:t>
            </a:r>
          </a:p>
          <a:p>
            <a:pPr lvl="0"/>
            <a:r>
              <a:rPr lang="ar-SA" dirty="0"/>
              <a:t>في عام 1903 إذا أخطأ الفريق المدافع واسفرت الضربة عن هدف فانه يحتسب واذا لم تسفر عن هدف تعاد الضربة. اما إذا كان الخطأ من الفريق المهاجم فيكون الامر بالعكس اي تعاد الضربة إذا اسفرت عن تهدف ولن تعاد إذا لم تسفر عن هدف</a:t>
            </a:r>
            <a:r>
              <a:rPr lang="en-US" dirty="0"/>
              <a:t>.</a:t>
            </a:r>
          </a:p>
          <a:p>
            <a:pPr lvl="0"/>
            <a:r>
              <a:rPr lang="ar-SA" dirty="0"/>
              <a:t>في عام 1906 يقف حارس المرمى على خط المرمى بين القائمين وتحت العارضة عند اخذ الضربة وكان قبل ذلك يمسح له بمسافة حتى 6 </a:t>
            </a:r>
            <a:r>
              <a:rPr lang="ar-SA" dirty="0" err="1"/>
              <a:t>ياردات</a:t>
            </a:r>
            <a:r>
              <a:rPr lang="en-US" dirty="0"/>
              <a:t>.</a:t>
            </a:r>
          </a:p>
          <a:p>
            <a:pPr lvl="0"/>
            <a:r>
              <a:rPr lang="ar-SA" dirty="0"/>
              <a:t>في عام 1913 يكون جميع اللاعبين على مسافة 9 امتار على الاقل من الكرة خلال الضربة</a:t>
            </a:r>
            <a:r>
              <a:rPr lang="en-US" dirty="0"/>
              <a:t>.</a:t>
            </a:r>
          </a:p>
          <a:p>
            <a:pPr lvl="0"/>
            <a:r>
              <a:rPr lang="ar-SA" dirty="0"/>
              <a:t>في عام 1923 تسري قواعد التسلل عن اخذ ضربة الجزاء</a:t>
            </a:r>
            <a:r>
              <a:rPr lang="en-US" dirty="0"/>
              <a:t>.</a:t>
            </a:r>
          </a:p>
          <a:p>
            <a:pPr lvl="0"/>
            <a:r>
              <a:rPr lang="ar-SA" dirty="0"/>
              <a:t>في عام 1929 قيود اضافية بالنسبة لحارس المرمى, </a:t>
            </a:r>
            <a:r>
              <a:rPr lang="ar-SA" dirty="0" err="1"/>
              <a:t>لايتحرك</a:t>
            </a:r>
            <a:r>
              <a:rPr lang="ar-SA" dirty="0"/>
              <a:t> من تحت العارضة وعلى خط المرمى حتى نفذ الضربة</a:t>
            </a:r>
            <a:r>
              <a:rPr lang="en-US" dirty="0"/>
              <a:t>.</a:t>
            </a:r>
          </a:p>
          <a:p>
            <a:pPr lvl="0"/>
            <a:r>
              <a:rPr lang="ar-SA" dirty="0"/>
              <a:t>في عام 1937 وضع قوس خارج منطقة الجزاء ليساعد على وقوف اللاعبين بعيداً عن الكرة 9,15 متر خارج منطقة الجزاء</a:t>
            </a:r>
            <a:r>
              <a:rPr lang="en-US" dirty="0"/>
              <a:t>.</a:t>
            </a:r>
          </a:p>
          <a:p>
            <a:pPr lvl="0"/>
            <a:r>
              <a:rPr lang="ar-SA" dirty="0"/>
              <a:t>في عام 1938 </a:t>
            </a:r>
            <a:r>
              <a:rPr lang="ar-SA" dirty="0" err="1"/>
              <a:t>لايسمح</a:t>
            </a:r>
            <a:r>
              <a:rPr lang="ar-SA" dirty="0"/>
              <a:t> لحارس المرمى بتحريك قدميه حتى تصبح الكرة </a:t>
            </a:r>
            <a:r>
              <a:rPr lang="ar-SA" dirty="0" err="1"/>
              <a:t>ملعوبة</a:t>
            </a:r>
            <a:r>
              <a:rPr lang="en-US" dirty="0"/>
              <a:t>.</a:t>
            </a:r>
          </a:p>
          <a:p>
            <a:pPr lvl="0"/>
            <a:r>
              <a:rPr lang="ar-SA" dirty="0"/>
              <a:t>في عام 2000 أصبح ممنوعا على الحارس التقدم على خط المرمى قبل تسديد اللاعب لضربة الجزاء</a:t>
            </a:r>
            <a:endParaRPr lang="en-US" dirty="0"/>
          </a:p>
          <a:p>
            <a:pPr lvl="0"/>
            <a:r>
              <a:rPr lang="ar-SA" dirty="0"/>
              <a:t>في عام 2016 أصبح ممنوعا لعب ضربة الجزاء كتمريرة لزميلك</a:t>
            </a:r>
            <a:endParaRPr lang="en-US" dirty="0"/>
          </a:p>
          <a:p>
            <a:endParaRPr lang="ar-IQ" dirty="0"/>
          </a:p>
        </p:txBody>
      </p:sp>
    </p:spTree>
    <p:extLst>
      <p:ext uri="{BB962C8B-B14F-4D97-AF65-F5344CB8AC3E}">
        <p14:creationId xmlns:p14="http://schemas.microsoft.com/office/powerpoint/2010/main" val="33024690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476672"/>
            <a:ext cx="6777317" cy="5355957"/>
          </a:xfrm>
        </p:spPr>
        <p:txBody>
          <a:bodyPr>
            <a:normAutofit fontScale="92500" lnSpcReduction="20000"/>
          </a:bodyPr>
          <a:lstStyle/>
          <a:p>
            <a:r>
              <a:rPr lang="ar-SA" b="1" dirty="0"/>
              <a:t>السابع عشر: الضربة الحرة</a:t>
            </a:r>
            <a:r>
              <a:rPr lang="en-US" dirty="0"/>
              <a:t>[</a:t>
            </a:r>
            <a:r>
              <a:rPr lang="ar-SA" u="sng" dirty="0">
                <a:hlinkClick r:id="rId3" tooltip="عدل القسم: السابع عشر: الضربة الحرة"/>
              </a:rPr>
              <a:t>عدل</a:t>
            </a:r>
            <a:r>
              <a:rPr lang="en-US" dirty="0"/>
              <a:t>]</a:t>
            </a:r>
          </a:p>
          <a:p>
            <a:pPr lvl="0"/>
            <a:r>
              <a:rPr lang="ar-SA" dirty="0"/>
              <a:t>في عام 1871 لم يرد في القانون على الضربة الحرة غير المباشرة</a:t>
            </a:r>
            <a:endParaRPr lang="en-US" dirty="0"/>
          </a:p>
          <a:p>
            <a:pPr lvl="0"/>
            <a:r>
              <a:rPr lang="ar-SA" dirty="0"/>
              <a:t>في عام 1878 إذا سار حارس المرمى أكثر من اربع خطوات تحتسب ضربة حرة غير مباشرة ضده</a:t>
            </a:r>
            <a:r>
              <a:rPr lang="en-US" dirty="0"/>
              <a:t>.</a:t>
            </a:r>
          </a:p>
          <a:p>
            <a:pPr lvl="0"/>
            <a:r>
              <a:rPr lang="ar-SA" dirty="0"/>
              <a:t>في عام 1887 اعتبرت الضربة الركنية وضربة البداية وضربة المرمى ضربات غير مباشرة ويقف الخصوم على بعد 5,50 متر من الكرة </a:t>
            </a:r>
            <a:r>
              <a:rPr lang="ar-SA" dirty="0" err="1"/>
              <a:t>ولايلعب</a:t>
            </a:r>
            <a:r>
              <a:rPr lang="ar-SA" dirty="0"/>
              <a:t> الكرة لاعبها مرة ثانية حتى يلمسها أو </a:t>
            </a:r>
            <a:r>
              <a:rPr lang="ar-SA" dirty="0" err="1"/>
              <a:t>يلبعا</a:t>
            </a:r>
            <a:r>
              <a:rPr lang="ar-SA" dirty="0"/>
              <a:t> للاعب أخر وكانت جميع الضربات الحرة الغير مباشرة</a:t>
            </a:r>
            <a:r>
              <a:rPr lang="en-US" dirty="0"/>
              <a:t>.</a:t>
            </a:r>
          </a:p>
          <a:p>
            <a:pPr lvl="0"/>
            <a:r>
              <a:rPr lang="ar-SA" dirty="0"/>
              <a:t>في عام 1903 قسمت الضربات الحرة إلى مباشرة وغير مباشرة</a:t>
            </a:r>
            <a:r>
              <a:rPr lang="en-US" dirty="0"/>
              <a:t>.</a:t>
            </a:r>
          </a:p>
          <a:p>
            <a:pPr lvl="0"/>
            <a:r>
              <a:rPr lang="ar-SA" dirty="0"/>
              <a:t>في عام 1913 عند اخذ الضربات الحرة يقف الخصوم على مسافة 10 </a:t>
            </a:r>
            <a:r>
              <a:rPr lang="ar-SA" dirty="0" err="1"/>
              <a:t>ياردات</a:t>
            </a:r>
            <a:r>
              <a:rPr lang="ar-SA" dirty="0"/>
              <a:t> من الكرة على الاقل, وكان مسموحا للخصوم ان يقفوا على مسافة 6 </a:t>
            </a:r>
            <a:r>
              <a:rPr lang="ar-SA" dirty="0" err="1"/>
              <a:t>ياردات</a:t>
            </a:r>
            <a:r>
              <a:rPr lang="ar-SA" dirty="0"/>
              <a:t> سابقاًَ</a:t>
            </a:r>
            <a:r>
              <a:rPr lang="en-US" dirty="0"/>
              <a:t>.</a:t>
            </a:r>
          </a:p>
          <a:p>
            <a:pPr lvl="0"/>
            <a:r>
              <a:rPr lang="ar-SA" dirty="0"/>
              <a:t>في عام 1937 عند اخذ الضربات الحرة يقف الخصوم على مسافة </a:t>
            </a:r>
            <a:r>
              <a:rPr lang="ar-SA" dirty="0" err="1"/>
              <a:t>لاتقل</a:t>
            </a:r>
            <a:r>
              <a:rPr lang="ar-SA" dirty="0"/>
              <a:t> عن 9,00 متر من الكرة</a:t>
            </a:r>
            <a:endParaRPr lang="en-US" dirty="0"/>
          </a:p>
          <a:p>
            <a:endParaRPr lang="ar-IQ" dirty="0"/>
          </a:p>
        </p:txBody>
      </p:sp>
    </p:spTree>
    <p:extLst>
      <p:ext uri="{BB962C8B-B14F-4D97-AF65-F5344CB8AC3E}">
        <p14:creationId xmlns:p14="http://schemas.microsoft.com/office/powerpoint/2010/main" val="2094324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80728"/>
            <a:ext cx="6777317" cy="4851901"/>
          </a:xfrm>
        </p:spPr>
        <p:txBody>
          <a:bodyPr>
            <a:normAutofit fontScale="77500" lnSpcReduction="20000"/>
          </a:bodyPr>
          <a:lstStyle/>
          <a:p>
            <a:r>
              <a:rPr lang="ar-SA" b="1" dirty="0"/>
              <a:t>التاسع عشر: رمية التماس</a:t>
            </a:r>
            <a:r>
              <a:rPr lang="en-US" dirty="0"/>
              <a:t>[</a:t>
            </a:r>
            <a:r>
              <a:rPr lang="ar-SA" u="sng" dirty="0">
                <a:hlinkClick r:id="rId3" tooltip="عدل القسم: التاسع عشر: رمية التماس"/>
              </a:rPr>
              <a:t>عدل</a:t>
            </a:r>
            <a:r>
              <a:rPr lang="en-US" dirty="0"/>
              <a:t>]</a:t>
            </a:r>
          </a:p>
          <a:p>
            <a:pPr lvl="0"/>
            <a:r>
              <a:rPr lang="ar-SA" dirty="0"/>
              <a:t>في عام 1863 رمية التماس عبارة عن ضربة حرة واي لاعب من الفريقين له الحق في لعب الكرة</a:t>
            </a:r>
            <a:r>
              <a:rPr lang="en-US" dirty="0"/>
              <a:t>.</a:t>
            </a:r>
          </a:p>
          <a:p>
            <a:pPr lvl="0"/>
            <a:r>
              <a:rPr lang="ar-SA" dirty="0"/>
              <a:t>في عام 1864 أصبحت رمية التماس ترمى باليد وعمودية </a:t>
            </a:r>
            <a:r>
              <a:rPr lang="ar-SA" dirty="0" err="1"/>
              <a:t>للامام</a:t>
            </a:r>
            <a:r>
              <a:rPr lang="ar-SA" dirty="0"/>
              <a:t> وتصبح الكرة في اللعب بعد أن تلمس الأرض</a:t>
            </a:r>
            <a:endParaRPr lang="en-US" dirty="0"/>
          </a:p>
          <a:p>
            <a:pPr lvl="0"/>
            <a:r>
              <a:rPr lang="ar-SA" dirty="0"/>
              <a:t>في عام 1869 ممنوع رمي الكرة بيد واحدة</a:t>
            </a:r>
            <a:r>
              <a:rPr lang="en-US" dirty="0"/>
              <a:t>.</a:t>
            </a:r>
          </a:p>
          <a:p>
            <a:pPr lvl="0"/>
            <a:r>
              <a:rPr lang="ar-SA" dirty="0"/>
              <a:t>في عام 1877 ترمى رمية التماس </a:t>
            </a:r>
            <a:r>
              <a:rPr lang="ar-SA" dirty="0" err="1"/>
              <a:t>لاي</a:t>
            </a:r>
            <a:r>
              <a:rPr lang="ar-SA" dirty="0"/>
              <a:t> اتجاه في الملعب</a:t>
            </a:r>
            <a:r>
              <a:rPr lang="en-US" dirty="0"/>
              <a:t>.</a:t>
            </a:r>
          </a:p>
          <a:p>
            <a:pPr lvl="0"/>
            <a:r>
              <a:rPr lang="ar-SA" dirty="0"/>
              <a:t>في عام 1886 الفريق الذي لم يتسبب في إخراج الكرة من الملعب هو الذي يرمي رمية التماس, واللاعب الذي يرمي رمية التماس </a:t>
            </a:r>
            <a:r>
              <a:rPr lang="ar-SA" dirty="0" err="1"/>
              <a:t>لايسمح</a:t>
            </a:r>
            <a:r>
              <a:rPr lang="ar-SA" dirty="0"/>
              <a:t> له بلعب الكرة مرة ثانية حتى يلمسها أو يلعبها لاعب اخر</a:t>
            </a:r>
            <a:r>
              <a:rPr lang="en-US" dirty="0"/>
              <a:t>.</a:t>
            </a:r>
          </a:p>
          <a:p>
            <a:pPr lvl="0"/>
            <a:r>
              <a:rPr lang="ar-SA" dirty="0"/>
              <a:t>في عام 1893 يقف اللاعب بقدميه على خط لتماس</a:t>
            </a:r>
            <a:r>
              <a:rPr lang="en-US" dirty="0"/>
              <a:t>.</a:t>
            </a:r>
          </a:p>
          <a:p>
            <a:pPr lvl="0"/>
            <a:r>
              <a:rPr lang="ar-SA" dirty="0"/>
              <a:t>في عام 1898 </a:t>
            </a:r>
            <a:r>
              <a:rPr lang="ar-SA" dirty="0" err="1"/>
              <a:t>لايحتسب</a:t>
            </a:r>
            <a:r>
              <a:rPr lang="ar-SA" dirty="0"/>
              <a:t> الهدف من رمية التماس إذا دخلت الكرة في المرمى مباشرة منها</a:t>
            </a:r>
            <a:r>
              <a:rPr lang="en-US" dirty="0"/>
              <a:t>.</a:t>
            </a:r>
          </a:p>
          <a:p>
            <a:pPr lvl="0"/>
            <a:r>
              <a:rPr lang="ar-SA" dirty="0"/>
              <a:t>في عام 1920 تقرر الا يكون اللاعب متسللا من رمية التماس</a:t>
            </a:r>
            <a:endParaRPr lang="en-US" dirty="0"/>
          </a:p>
          <a:p>
            <a:pPr lvl="0"/>
            <a:r>
              <a:rPr lang="ar-SA" dirty="0"/>
              <a:t>في عام 1925 يقف اللاعب اخذ رمية التماس خارج خط التماس</a:t>
            </a:r>
            <a:endParaRPr lang="en-US" dirty="0"/>
          </a:p>
          <a:p>
            <a:pPr lvl="0"/>
            <a:r>
              <a:rPr lang="ar-SA" dirty="0"/>
              <a:t>في عام 1936 يسمح بان يكون جزء من كلا لقدمين على خط التماس أو خارجه أثناء الرمية</a:t>
            </a:r>
            <a:r>
              <a:rPr lang="en-US" dirty="0"/>
              <a:t>.</a:t>
            </a:r>
          </a:p>
          <a:p>
            <a:pPr marL="68580" indent="0">
              <a:buNone/>
            </a:pPr>
            <a:endParaRPr lang="en-US" dirty="0"/>
          </a:p>
        </p:txBody>
      </p:sp>
    </p:spTree>
    <p:extLst>
      <p:ext uri="{BB962C8B-B14F-4D97-AF65-F5344CB8AC3E}">
        <p14:creationId xmlns:p14="http://schemas.microsoft.com/office/powerpoint/2010/main" val="2757462711"/>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85000" lnSpcReduction="20000"/>
          </a:bodyPr>
          <a:lstStyle/>
          <a:p>
            <a:r>
              <a:rPr lang="ar-SA" b="1" dirty="0"/>
              <a:t>محتويات</a:t>
            </a:r>
            <a:endParaRPr lang="en-US" sz="1600" dirty="0"/>
          </a:p>
          <a:p>
            <a:pPr lvl="0"/>
            <a:r>
              <a:rPr lang="en-US" b="1" dirty="0">
                <a:hlinkClick r:id="rId3"/>
              </a:rPr>
              <a:t>1</a:t>
            </a:r>
            <a:r>
              <a:rPr lang="ar-SA" b="1" dirty="0">
                <a:hlinkClick r:id="rId3"/>
              </a:rPr>
              <a:t>الملعب</a:t>
            </a:r>
            <a:endParaRPr lang="en-US" sz="1600" dirty="0"/>
          </a:p>
          <a:p>
            <a:pPr lvl="0"/>
            <a:r>
              <a:rPr lang="en-US" b="1" dirty="0">
                <a:hlinkClick r:id="rId4"/>
              </a:rPr>
              <a:t>2</a:t>
            </a:r>
            <a:r>
              <a:rPr lang="ar-SA" b="1" dirty="0">
                <a:hlinkClick r:id="rId4"/>
              </a:rPr>
              <a:t>المرمى</a:t>
            </a:r>
            <a:endParaRPr lang="en-US" sz="1600" dirty="0"/>
          </a:p>
          <a:p>
            <a:pPr lvl="0"/>
            <a:r>
              <a:rPr lang="en-US" b="1" dirty="0">
                <a:hlinkClick r:id="rId5"/>
              </a:rPr>
              <a:t>3</a:t>
            </a:r>
            <a:r>
              <a:rPr lang="ar-SA" b="1" dirty="0">
                <a:hlinkClick r:id="rId5"/>
              </a:rPr>
              <a:t>مناطق اللعب والمنطقة الركنية</a:t>
            </a:r>
            <a:endParaRPr lang="en-US" sz="1600" dirty="0"/>
          </a:p>
          <a:p>
            <a:pPr lvl="0"/>
            <a:r>
              <a:rPr lang="en-US" b="1" dirty="0">
                <a:hlinkClick r:id="rId6"/>
              </a:rPr>
              <a:t>4</a:t>
            </a:r>
            <a:r>
              <a:rPr lang="ar-SA" b="1" dirty="0">
                <a:hlinkClick r:id="rId6"/>
              </a:rPr>
              <a:t>الكرة</a:t>
            </a:r>
            <a:endParaRPr lang="en-US" sz="1600" dirty="0"/>
          </a:p>
          <a:p>
            <a:pPr lvl="0"/>
            <a:r>
              <a:rPr lang="en-US" b="1" dirty="0">
                <a:hlinkClick r:id="rId7"/>
              </a:rPr>
              <a:t>5</a:t>
            </a:r>
            <a:r>
              <a:rPr lang="ar-SA" b="1" dirty="0">
                <a:hlinkClick r:id="rId7"/>
              </a:rPr>
              <a:t>عدد اللاعبين</a:t>
            </a:r>
            <a:endParaRPr lang="en-US" sz="1600" dirty="0"/>
          </a:p>
          <a:p>
            <a:pPr lvl="0"/>
            <a:r>
              <a:rPr lang="en-US" b="1" dirty="0">
                <a:hlinkClick r:id="rId8"/>
              </a:rPr>
              <a:t>6</a:t>
            </a:r>
            <a:r>
              <a:rPr lang="ar-SA" b="1" dirty="0">
                <a:hlinkClick r:id="rId8"/>
              </a:rPr>
              <a:t>تطور قوانين كرة القدم</a:t>
            </a:r>
            <a:endParaRPr lang="en-US" sz="1600" dirty="0"/>
          </a:p>
          <a:p>
            <a:pPr lvl="1"/>
            <a:r>
              <a:rPr lang="en-US" sz="2400" b="1" dirty="0">
                <a:hlinkClick r:id="rId9"/>
              </a:rPr>
              <a:t>6.1</a:t>
            </a:r>
            <a:r>
              <a:rPr lang="ar-SA" sz="2400" b="1" dirty="0">
                <a:hlinkClick r:id="rId9"/>
              </a:rPr>
              <a:t>أولا</a:t>
            </a:r>
            <a:endParaRPr lang="en-US" sz="1600" dirty="0"/>
          </a:p>
          <a:p>
            <a:pPr lvl="1"/>
            <a:r>
              <a:rPr lang="en-US" sz="2400" b="1" dirty="0">
                <a:hlinkClick r:id="rId10"/>
              </a:rPr>
              <a:t>6.2</a:t>
            </a:r>
            <a:r>
              <a:rPr lang="ar-SA" sz="2400" b="1" dirty="0">
                <a:hlinkClick r:id="rId10"/>
              </a:rPr>
              <a:t>ثانيا</a:t>
            </a:r>
            <a:endParaRPr lang="en-US" sz="1600" dirty="0"/>
          </a:p>
          <a:p>
            <a:pPr lvl="1"/>
            <a:r>
              <a:rPr lang="en-US" sz="2400" b="1" dirty="0">
                <a:hlinkClick r:id="rId11"/>
              </a:rPr>
              <a:t>6.3</a:t>
            </a:r>
            <a:r>
              <a:rPr lang="ar-SA" sz="2400" b="1" dirty="0">
                <a:hlinkClick r:id="rId11"/>
              </a:rPr>
              <a:t>ثالثا</a:t>
            </a:r>
            <a:endParaRPr lang="en-US" sz="1600" dirty="0"/>
          </a:p>
          <a:p>
            <a:pPr lvl="0"/>
            <a:r>
              <a:rPr lang="en-US" b="1" dirty="0">
                <a:hlinkClick r:id="rId12"/>
              </a:rPr>
              <a:t>7</a:t>
            </a:r>
            <a:r>
              <a:rPr lang="ar-SA" b="1" dirty="0">
                <a:hlinkClick r:id="rId12"/>
              </a:rPr>
              <a:t>التعديلات في مواد قوانين كرة القدم</a:t>
            </a:r>
            <a:endParaRPr lang="en-US" sz="1600" dirty="0"/>
          </a:p>
          <a:p>
            <a:pPr lvl="1"/>
            <a:r>
              <a:rPr lang="en-US" sz="2400" b="1" dirty="0">
                <a:hlinkClick r:id="rId13"/>
              </a:rPr>
              <a:t>7.1</a:t>
            </a:r>
            <a:r>
              <a:rPr lang="ar-SA" sz="2400" b="1" dirty="0" err="1">
                <a:hlinkClick r:id="rId13"/>
              </a:rPr>
              <a:t>أولا:الملعب</a:t>
            </a:r>
            <a:endParaRPr lang="en-US" sz="1600" dirty="0"/>
          </a:p>
          <a:p>
            <a:pPr lvl="1"/>
            <a:r>
              <a:rPr lang="en-US" sz="2400" b="1" dirty="0">
                <a:hlinkClick r:id="rId14"/>
              </a:rPr>
              <a:t>7.2</a:t>
            </a:r>
            <a:r>
              <a:rPr lang="ar-SA" sz="2400" b="1" dirty="0" err="1">
                <a:hlinkClick r:id="rId14"/>
              </a:rPr>
              <a:t>ثانيا:المرمى</a:t>
            </a:r>
            <a:endParaRPr lang="en-US" sz="1600" dirty="0"/>
          </a:p>
          <a:p>
            <a:pPr lvl="1"/>
            <a:r>
              <a:rPr lang="en-US" sz="2400" b="1" dirty="0">
                <a:hlinkClick r:id="rId15"/>
              </a:rPr>
              <a:t>7.3</a:t>
            </a:r>
            <a:r>
              <a:rPr lang="ar-SA" sz="2400" b="1" dirty="0">
                <a:hlinkClick r:id="rId15"/>
              </a:rPr>
              <a:t>ثالثا: مناطق اللعب</a:t>
            </a:r>
            <a:endParaRPr lang="en-US" sz="1600" dirty="0"/>
          </a:p>
          <a:p>
            <a:pPr lvl="1"/>
            <a:r>
              <a:rPr lang="en-US" sz="2400" b="1" dirty="0">
                <a:hlinkClick r:id="rId16"/>
              </a:rPr>
              <a:t>7.4</a:t>
            </a:r>
            <a:r>
              <a:rPr lang="ar-SA" sz="2400" b="1" dirty="0" err="1">
                <a:hlinkClick r:id="rId16"/>
              </a:rPr>
              <a:t>رابعاً:الكرة</a:t>
            </a:r>
            <a:endParaRPr lang="en-US" sz="1600" dirty="0"/>
          </a:p>
          <a:p>
            <a:endParaRPr lang="ar-IQ" dirty="0"/>
          </a:p>
        </p:txBody>
      </p:sp>
    </p:spTree>
    <p:extLst>
      <p:ext uri="{BB962C8B-B14F-4D97-AF65-F5344CB8AC3E}">
        <p14:creationId xmlns:p14="http://schemas.microsoft.com/office/powerpoint/2010/main" val="354560518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92500" lnSpcReduction="20000"/>
          </a:bodyPr>
          <a:lstStyle/>
          <a:p>
            <a:r>
              <a:rPr lang="ar-SA" b="1" dirty="0"/>
              <a:t>العشرون: ضربة المرمى</a:t>
            </a:r>
            <a:r>
              <a:rPr lang="en-US" dirty="0"/>
              <a:t>[</a:t>
            </a:r>
            <a:r>
              <a:rPr lang="ar-SA" u="sng" dirty="0">
                <a:hlinkClick r:id="rId3" tooltip="عدل القسم: العشرون: ضربة المرمى"/>
              </a:rPr>
              <a:t>عدل</a:t>
            </a:r>
            <a:r>
              <a:rPr lang="en-US" dirty="0"/>
              <a:t>]</a:t>
            </a:r>
          </a:p>
          <a:p>
            <a:pPr lvl="0"/>
            <a:r>
              <a:rPr lang="ar-SA" dirty="0"/>
              <a:t>في عام 1872 تحتسب ضربة المرمى إذا خرجت الكرة من خط المرمى من أحد الخصوم فقط</a:t>
            </a:r>
            <a:endParaRPr lang="en-US" dirty="0"/>
          </a:p>
          <a:p>
            <a:pPr lvl="0"/>
            <a:r>
              <a:rPr lang="ar-SA" dirty="0"/>
              <a:t>في عام 1887 </a:t>
            </a:r>
            <a:r>
              <a:rPr lang="ar-SA" dirty="0" err="1"/>
              <a:t>لاتحتسب</a:t>
            </a:r>
            <a:r>
              <a:rPr lang="ar-SA" dirty="0"/>
              <a:t> ضربة المرمى هدفاً إذا دخلت الكرة منها في مرمى الفريق الاخر ويجب أن يقف الخصوم على مسافة 5,50 متر أثناء الضربة</a:t>
            </a:r>
            <a:endParaRPr lang="en-US" dirty="0"/>
          </a:p>
          <a:p>
            <a:pPr lvl="0"/>
            <a:r>
              <a:rPr lang="ar-SA" dirty="0"/>
              <a:t>في عام 1903 توضح الكرة عند ضربها في اي نقطة داخل منطقة المرمى</a:t>
            </a:r>
            <a:endParaRPr lang="en-US" dirty="0"/>
          </a:p>
          <a:p>
            <a:pPr lvl="0"/>
            <a:r>
              <a:rPr lang="ar-SA" dirty="0"/>
              <a:t>في عام 1906 إذا لعبت الضربة خطأ تعاد مرة أخرى</a:t>
            </a:r>
            <a:r>
              <a:rPr lang="en-US" dirty="0"/>
              <a:t>.</a:t>
            </a:r>
          </a:p>
          <a:p>
            <a:pPr lvl="0"/>
            <a:r>
              <a:rPr lang="ar-SA" dirty="0"/>
              <a:t>في عام 1913 عند اخذ الضربة يقف الخصوم على مسافة 9 امتار</a:t>
            </a:r>
            <a:r>
              <a:rPr lang="en-US" dirty="0"/>
              <a:t>.</a:t>
            </a:r>
          </a:p>
          <a:p>
            <a:pPr lvl="0"/>
            <a:r>
              <a:rPr lang="ar-SA" dirty="0"/>
              <a:t>في عام 1936 يجب أن تخرج الكرة خارج منطقة الجزاء عند ضربها حتى تصبح الكرة في اللعب</a:t>
            </a:r>
            <a:r>
              <a:rPr lang="en-US" dirty="0"/>
              <a:t>.</a:t>
            </a:r>
          </a:p>
          <a:p>
            <a:pPr lvl="0"/>
            <a:r>
              <a:rPr lang="ar-SA" dirty="0"/>
              <a:t>في عام 1948 يقف جميع اللاعبين خارج منطقة الجزاء عند اخذ الضربة</a:t>
            </a:r>
            <a:r>
              <a:rPr lang="en-US" dirty="0"/>
              <a:t>.</a:t>
            </a:r>
          </a:p>
          <a:p>
            <a:endParaRPr lang="ar-IQ" dirty="0"/>
          </a:p>
        </p:txBody>
      </p:sp>
    </p:spTree>
    <p:extLst>
      <p:ext uri="{BB962C8B-B14F-4D97-AF65-F5344CB8AC3E}">
        <p14:creationId xmlns:p14="http://schemas.microsoft.com/office/powerpoint/2010/main" val="20621588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548680"/>
            <a:ext cx="6777317" cy="5283949"/>
          </a:xfrm>
        </p:spPr>
        <p:txBody>
          <a:bodyPr>
            <a:normAutofit fontScale="92500"/>
          </a:bodyPr>
          <a:lstStyle/>
          <a:p>
            <a:r>
              <a:rPr lang="ar-SA" b="1" dirty="0"/>
              <a:t>الواحد </a:t>
            </a:r>
            <a:r>
              <a:rPr lang="ar-SA" b="1" dirty="0" err="1"/>
              <a:t>وعشرون:الضربة</a:t>
            </a:r>
            <a:r>
              <a:rPr lang="ar-SA" b="1" dirty="0"/>
              <a:t> الركنية</a:t>
            </a:r>
            <a:r>
              <a:rPr lang="en-US" dirty="0"/>
              <a:t>[</a:t>
            </a:r>
            <a:r>
              <a:rPr lang="ar-SA" u="sng" dirty="0">
                <a:hlinkClick r:id="rId3" tooltip="عدل القسم: الواحد وعشرون:الضربة الركنية"/>
              </a:rPr>
              <a:t>عدل</a:t>
            </a:r>
            <a:r>
              <a:rPr lang="en-US" dirty="0"/>
              <a:t>]</a:t>
            </a:r>
          </a:p>
          <a:p>
            <a:pPr lvl="0"/>
            <a:r>
              <a:rPr lang="ar-SA" dirty="0"/>
              <a:t>في عام 1872 نص عليها القانون وكانت ضربة حرة غير مباشرة</a:t>
            </a:r>
            <a:endParaRPr lang="en-US" dirty="0"/>
          </a:p>
          <a:p>
            <a:pPr lvl="0"/>
            <a:r>
              <a:rPr lang="ar-SA" dirty="0"/>
              <a:t>في عام 1887 يقف الخصوم على مسافة 5,50 متر من الكرة أثناء الضربة</a:t>
            </a:r>
            <a:endParaRPr lang="en-US" dirty="0"/>
          </a:p>
          <a:p>
            <a:pPr lvl="0"/>
            <a:r>
              <a:rPr lang="ar-SA" dirty="0"/>
              <a:t>في عام 1903 رسم القوس في اركان الملعب الاربعة</a:t>
            </a:r>
            <a:r>
              <a:rPr lang="en-US" dirty="0"/>
              <a:t>.</a:t>
            </a:r>
          </a:p>
          <a:p>
            <a:pPr lvl="0"/>
            <a:r>
              <a:rPr lang="ar-SA" dirty="0"/>
              <a:t>في عام 1910 وضعت الراية </a:t>
            </a:r>
            <a:r>
              <a:rPr lang="ar-SA" dirty="0" err="1"/>
              <a:t>الكرنية</a:t>
            </a:r>
            <a:r>
              <a:rPr lang="ar-SA" dirty="0"/>
              <a:t> </a:t>
            </a:r>
            <a:r>
              <a:rPr lang="ar-SA" dirty="0" err="1"/>
              <a:t>ولايمسح</a:t>
            </a:r>
            <a:r>
              <a:rPr lang="ar-SA" dirty="0"/>
              <a:t> بنزعها </a:t>
            </a:r>
            <a:r>
              <a:rPr lang="ar-SA" dirty="0" err="1"/>
              <a:t>لاخذ</a:t>
            </a:r>
            <a:r>
              <a:rPr lang="ar-SA" dirty="0"/>
              <a:t> الضربة</a:t>
            </a:r>
            <a:r>
              <a:rPr lang="en-US" dirty="0"/>
              <a:t>.</a:t>
            </a:r>
          </a:p>
          <a:p>
            <a:pPr lvl="0"/>
            <a:r>
              <a:rPr lang="ar-SA" dirty="0"/>
              <a:t>في عام 1913 يقف الخصوم على مسافة 9 امتار أثناء التنفيذ</a:t>
            </a:r>
            <a:r>
              <a:rPr lang="en-US" dirty="0"/>
              <a:t>.</a:t>
            </a:r>
          </a:p>
          <a:p>
            <a:pPr lvl="0"/>
            <a:r>
              <a:rPr lang="ar-SA" dirty="0"/>
              <a:t>في عام 1924 تقرر ان تكون الضربة الركنية كغيرها من الضربات الحرة بمعنى انها مباشرة</a:t>
            </a:r>
            <a:r>
              <a:rPr lang="en-US" dirty="0"/>
              <a:t>.</a:t>
            </a:r>
          </a:p>
          <a:p>
            <a:pPr lvl="0"/>
            <a:r>
              <a:rPr lang="ar-SA" dirty="0"/>
              <a:t>في عام 1937 يقف الخصوم على مسافة 9,15 متر من الكرة</a:t>
            </a:r>
            <a:r>
              <a:rPr lang="en-US" dirty="0"/>
              <a:t>.</a:t>
            </a:r>
          </a:p>
          <a:p>
            <a:endParaRPr lang="ar-IQ" dirty="0"/>
          </a:p>
        </p:txBody>
      </p:sp>
    </p:spTree>
    <p:extLst>
      <p:ext uri="{BB962C8B-B14F-4D97-AF65-F5344CB8AC3E}">
        <p14:creationId xmlns:p14="http://schemas.microsoft.com/office/powerpoint/2010/main" val="22193174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85000" lnSpcReduction="20000"/>
          </a:bodyPr>
          <a:lstStyle/>
          <a:p>
            <a:r>
              <a:rPr lang="en-US" b="1" dirty="0"/>
              <a:t/>
            </a:r>
            <a:br>
              <a:rPr lang="en-US" b="1" dirty="0"/>
            </a:br>
            <a:r>
              <a:rPr lang="en-US" b="1" dirty="0"/>
              <a:t/>
            </a:r>
            <a:br>
              <a:rPr lang="en-US" b="1" dirty="0"/>
            </a:br>
            <a:r>
              <a:rPr lang="en-US" b="1" dirty="0"/>
              <a:t>– </a:t>
            </a:r>
            <a:r>
              <a:rPr lang="ar-SA" b="1" dirty="0"/>
              <a:t>أجزاء وحدة التدريب الرياضي</a:t>
            </a:r>
            <a:r>
              <a:rPr lang="en-US" b="1" dirty="0"/>
              <a:t> :</a:t>
            </a:r>
            <a:br>
              <a:rPr lang="en-US" b="1" dirty="0"/>
            </a:br>
            <a:r>
              <a:rPr lang="ar-SA" b="1" dirty="0"/>
              <a:t>تنقسم وحدة التدريب الى الأجزاء الآتية</a:t>
            </a:r>
            <a:r>
              <a:rPr lang="en-US" b="1" dirty="0"/>
              <a:t> :</a:t>
            </a:r>
            <a:br>
              <a:rPr lang="en-US" b="1" dirty="0"/>
            </a:br>
            <a:r>
              <a:rPr lang="ar-SA" b="1" dirty="0"/>
              <a:t>اولا : الجزء التحضيري</a:t>
            </a:r>
            <a:r>
              <a:rPr lang="en-US" b="1" dirty="0"/>
              <a:t> .</a:t>
            </a:r>
            <a:br>
              <a:rPr lang="en-US" b="1" dirty="0"/>
            </a:br>
            <a:r>
              <a:rPr lang="ar-SA" b="1" dirty="0"/>
              <a:t>ثانيا : الجزء الرئيسي</a:t>
            </a:r>
            <a:r>
              <a:rPr lang="en-US" b="1" dirty="0"/>
              <a:t> .</a:t>
            </a:r>
            <a:br>
              <a:rPr lang="en-US" b="1" dirty="0"/>
            </a:br>
            <a:r>
              <a:rPr lang="ar-SA" b="1" dirty="0"/>
              <a:t>ثالثا : الجزء الختامي</a:t>
            </a:r>
            <a:r>
              <a:rPr lang="en-US" b="1" dirty="0"/>
              <a:t> .</a:t>
            </a:r>
            <a:br>
              <a:rPr lang="en-US" b="1" dirty="0"/>
            </a:br>
            <a:r>
              <a:rPr lang="ar-SA" b="1" dirty="0"/>
              <a:t>اولا : الجزء التحضيري : هو المدخل لوحدة التدريب ويتكون من الاجزاء الفرعية الآتية</a:t>
            </a:r>
            <a:r>
              <a:rPr lang="en-US" b="1" dirty="0"/>
              <a:t> : </a:t>
            </a:r>
            <a:br>
              <a:rPr lang="en-US" b="1" dirty="0"/>
            </a:br>
            <a:r>
              <a:rPr lang="en-US" b="1" dirty="0"/>
              <a:t>a – </a:t>
            </a:r>
            <a:r>
              <a:rPr lang="ar-SA" b="1" dirty="0"/>
              <a:t>الجانب التنظيمي</a:t>
            </a:r>
            <a:r>
              <a:rPr lang="en-US" b="1" dirty="0"/>
              <a:t> </a:t>
            </a:r>
            <a:br>
              <a:rPr lang="en-US" b="1" dirty="0"/>
            </a:br>
            <a:r>
              <a:rPr lang="en-US" b="1" dirty="0"/>
              <a:t>b – </a:t>
            </a:r>
            <a:r>
              <a:rPr lang="ar-SA" b="1" dirty="0"/>
              <a:t>الإحماء</a:t>
            </a:r>
            <a:r>
              <a:rPr lang="en-US" b="1" dirty="0"/>
              <a:t> </a:t>
            </a:r>
            <a:br>
              <a:rPr lang="en-US" b="1" dirty="0"/>
            </a:br>
            <a:r>
              <a:rPr lang="en-US" b="1" dirty="0"/>
              <a:t/>
            </a:r>
            <a:br>
              <a:rPr lang="en-US" b="1" dirty="0"/>
            </a:br>
            <a:r>
              <a:rPr lang="en-US" b="1" dirty="0"/>
              <a:t>a – </a:t>
            </a:r>
            <a:r>
              <a:rPr lang="ar-SA" b="1" dirty="0"/>
              <a:t>الجانب التنظيمي : ويتم فيه مقابلة اللاعبين في الملعب والتحدث إليهم ، سواء اصطفوا بتشكيل منتظم كالصف الواحد او في تشكيل حر ، ويهدف الى تحقيق عدة اهداف نذكر منها ما يلي</a:t>
            </a:r>
            <a:r>
              <a:rPr lang="en-US" b="1" dirty="0"/>
              <a:t> :</a:t>
            </a:r>
            <a:br>
              <a:rPr lang="en-US" b="1" dirty="0"/>
            </a:br>
            <a:r>
              <a:rPr lang="en-US" b="1" dirty="0"/>
              <a:t>- </a:t>
            </a:r>
            <a:r>
              <a:rPr lang="ar-SA" b="1" dirty="0"/>
              <a:t>توضيح اهداف الوحدة التدريبية</a:t>
            </a:r>
            <a:r>
              <a:rPr lang="en-US" b="1" dirty="0"/>
              <a:t> .</a:t>
            </a:r>
            <a:br>
              <a:rPr lang="en-US" b="1" dirty="0"/>
            </a:br>
            <a:r>
              <a:rPr lang="en-US" b="1" dirty="0"/>
              <a:t>- </a:t>
            </a:r>
            <a:r>
              <a:rPr lang="ar-SA" b="1" dirty="0"/>
              <a:t>تحقيق اهداف معرفية او اخلاقية او نفسية</a:t>
            </a:r>
            <a:r>
              <a:rPr lang="en-US" b="1" dirty="0"/>
              <a:t> .</a:t>
            </a:r>
            <a:br>
              <a:rPr lang="en-US" b="1" dirty="0"/>
            </a:br>
            <a:r>
              <a:rPr lang="en-US" b="1" dirty="0"/>
              <a:t>- </a:t>
            </a:r>
            <a:r>
              <a:rPr lang="ar-SA" b="1" dirty="0"/>
              <a:t>تقديم بعض المعلومات</a:t>
            </a:r>
            <a:r>
              <a:rPr lang="en-US" b="1" dirty="0"/>
              <a:t> .</a:t>
            </a:r>
            <a:br>
              <a:rPr lang="en-US" b="1" dirty="0"/>
            </a:br>
            <a:endParaRPr lang="ar-IQ" dirty="0"/>
          </a:p>
        </p:txBody>
      </p:sp>
    </p:spTree>
    <p:extLst>
      <p:ext uri="{BB962C8B-B14F-4D97-AF65-F5344CB8AC3E}">
        <p14:creationId xmlns:p14="http://schemas.microsoft.com/office/powerpoint/2010/main" val="7213404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55000" lnSpcReduction="20000"/>
          </a:bodyPr>
          <a:lstStyle/>
          <a:p>
            <a:r>
              <a:rPr lang="en-US" b="1" dirty="0"/>
              <a:t/>
            </a:r>
            <a:br>
              <a:rPr lang="en-US" b="1" dirty="0"/>
            </a:br>
            <a:r>
              <a:rPr lang="ar-SA" b="1" dirty="0"/>
              <a:t>الإحماء</a:t>
            </a:r>
            <a:r>
              <a:rPr lang="en-US" b="1" dirty="0"/>
              <a:t> :</a:t>
            </a:r>
            <a:br>
              <a:rPr lang="en-US" b="1" dirty="0"/>
            </a:br>
            <a:r>
              <a:rPr lang="en-US" b="1" dirty="0"/>
              <a:t>• </a:t>
            </a:r>
            <a:r>
              <a:rPr lang="ar-SA" b="1" dirty="0"/>
              <a:t>يطلق عليه البعض أسماء أخرى مثل(التسخين</a:t>
            </a:r>
            <a:r>
              <a:rPr lang="en-US" b="1" dirty="0"/>
              <a:t>).</a:t>
            </a:r>
            <a:br>
              <a:rPr lang="en-US" b="1" dirty="0"/>
            </a:br>
            <a:r>
              <a:rPr lang="en-US" b="1" dirty="0"/>
              <a:t>• </a:t>
            </a:r>
            <a:r>
              <a:rPr lang="ar-SA" b="1" dirty="0"/>
              <a:t>يتراوح زمن الاحماء </a:t>
            </a:r>
            <a:r>
              <a:rPr lang="ar-SA" b="1" dirty="0" err="1"/>
              <a:t>مابين</a:t>
            </a:r>
            <a:r>
              <a:rPr lang="ar-SA" b="1" dirty="0"/>
              <a:t> 10ــــ 20% من الزمن المخصص لوحدة التدريب</a:t>
            </a:r>
            <a:r>
              <a:rPr lang="en-US" b="1" dirty="0"/>
              <a:t>.</a:t>
            </a:r>
            <a:br>
              <a:rPr lang="en-US" b="1" dirty="0"/>
            </a:br>
            <a:r>
              <a:rPr lang="en-US" b="1" dirty="0"/>
              <a:t>• </a:t>
            </a:r>
            <a:r>
              <a:rPr lang="ar-SA" b="1" dirty="0"/>
              <a:t>اهداف الاحماء : يهدف الاحماء الى تحقيق عدة من الاهداف كي يتقبل جسم اللاعب جهد تنفيذ التدريب</a:t>
            </a:r>
            <a:r>
              <a:rPr lang="en-US" b="1" dirty="0"/>
              <a:t> .</a:t>
            </a:r>
            <a:br>
              <a:rPr lang="en-US" b="1" dirty="0"/>
            </a:br>
            <a:r>
              <a:rPr lang="ar-SA" b="1" dirty="0"/>
              <a:t>ومن الاهداف التي يرمي اليها في هذا الصدد ما يلي</a:t>
            </a:r>
            <a:r>
              <a:rPr lang="en-US" b="1" dirty="0"/>
              <a:t> : -</a:t>
            </a:r>
            <a:br>
              <a:rPr lang="en-US" b="1" dirty="0"/>
            </a:br>
            <a:r>
              <a:rPr lang="en-US" b="1" dirty="0"/>
              <a:t>1- </a:t>
            </a:r>
            <a:r>
              <a:rPr lang="ar-SA" b="1" dirty="0"/>
              <a:t>زيادة سرعة عدد ضربات القلب وما يدفع من الدم في كل ضربة وزيادة اتساع الاوعية الدموية</a:t>
            </a:r>
            <a:r>
              <a:rPr lang="en-US" b="1" dirty="0"/>
              <a:t>.</a:t>
            </a:r>
            <a:br>
              <a:rPr lang="en-US" b="1" dirty="0"/>
            </a:br>
            <a:r>
              <a:rPr lang="en-US" b="1" dirty="0"/>
              <a:t>2- </a:t>
            </a:r>
            <a:r>
              <a:rPr lang="ar-SA" b="1" dirty="0"/>
              <a:t>زيادة سرعة التهوية الرئوية وذلك بزيادة كمية الهواء المستنشق حتى يصبح التنفس أعمق وأسرع</a:t>
            </a:r>
            <a:r>
              <a:rPr lang="en-US" b="1" dirty="0"/>
              <a:t>.</a:t>
            </a:r>
            <a:br>
              <a:rPr lang="en-US" b="1" dirty="0"/>
            </a:br>
            <a:r>
              <a:rPr lang="en-US" b="1" dirty="0"/>
              <a:t>3- </a:t>
            </a:r>
            <a:r>
              <a:rPr lang="ar-SA" b="1" dirty="0" err="1"/>
              <a:t>إكتساب</a:t>
            </a:r>
            <a:r>
              <a:rPr lang="ar-SA" b="1" dirty="0"/>
              <a:t> العضلات الاستثارة والاسترخاء والاستطالة المطلوبة </a:t>
            </a:r>
            <a:r>
              <a:rPr lang="ar-SA" b="1" dirty="0" err="1"/>
              <a:t>للاداء</a:t>
            </a:r>
            <a:r>
              <a:rPr lang="en-US" b="1" dirty="0"/>
              <a:t>.</a:t>
            </a:r>
            <a:br>
              <a:rPr lang="en-US" b="1" dirty="0"/>
            </a:br>
            <a:r>
              <a:rPr lang="en-US" b="1" dirty="0"/>
              <a:t>4- </a:t>
            </a:r>
            <a:r>
              <a:rPr lang="ar-SA" b="1" dirty="0"/>
              <a:t>رفع </a:t>
            </a:r>
            <a:r>
              <a:rPr lang="ar-SA" b="1" dirty="0" err="1"/>
              <a:t>رفع</a:t>
            </a:r>
            <a:r>
              <a:rPr lang="ar-SA" b="1" dirty="0"/>
              <a:t> درجة الجسم</a:t>
            </a:r>
            <a:r>
              <a:rPr lang="en-US" b="1" dirty="0"/>
              <a:t> .</a:t>
            </a:r>
            <a:br>
              <a:rPr lang="en-US" b="1" dirty="0"/>
            </a:br>
            <a:r>
              <a:rPr lang="en-US" b="1" dirty="0"/>
              <a:t>5- </a:t>
            </a:r>
            <a:r>
              <a:rPr lang="ar-SA" b="1" dirty="0"/>
              <a:t>الوصول الى استثارة انفعالية ايجابية لممارسة التدريب والمباراة</a:t>
            </a:r>
            <a:r>
              <a:rPr lang="en-US" b="1" dirty="0"/>
              <a:t>.</a:t>
            </a:r>
            <a:br>
              <a:rPr lang="en-US" b="1" dirty="0"/>
            </a:br>
            <a:r>
              <a:rPr lang="en-US" b="1" dirty="0"/>
              <a:t>6- </a:t>
            </a:r>
            <a:r>
              <a:rPr lang="ar-SA" b="1" dirty="0"/>
              <a:t>الأعداد والتهيئة للمهارات الحركية العامة والخاصة بالرياضة التخصصية</a:t>
            </a:r>
            <a:r>
              <a:rPr lang="en-US" b="1" dirty="0"/>
              <a:t>.</a:t>
            </a:r>
            <a:br>
              <a:rPr lang="en-US" b="1" dirty="0"/>
            </a:br>
            <a:r>
              <a:rPr lang="en-US" b="1" dirty="0"/>
              <a:t>7- </a:t>
            </a:r>
            <a:r>
              <a:rPr lang="ar-SA" b="1" dirty="0"/>
              <a:t>العمل على تهيئة الفرد لأقصى استعداد نفسي للتدريب او المباراة</a:t>
            </a:r>
            <a:r>
              <a:rPr lang="en-US" b="1" dirty="0"/>
              <a:t>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t>
            </a:r>
            <a:r>
              <a:rPr lang="ar-SA" b="1" dirty="0"/>
              <a:t>أقسام الإحماء : يقسم الإحماء الى جزئيين فرعيين هما</a:t>
            </a:r>
            <a:r>
              <a:rPr lang="en-US" b="1" dirty="0"/>
              <a:t>:</a:t>
            </a:r>
            <a:br>
              <a:rPr lang="en-US" b="1" dirty="0"/>
            </a:br>
            <a:r>
              <a:rPr lang="en-US" b="1" dirty="0"/>
              <a:t>- </a:t>
            </a:r>
            <a:r>
              <a:rPr lang="ar-SA" b="1" dirty="0"/>
              <a:t>الإحماء العام</a:t>
            </a:r>
            <a:r>
              <a:rPr lang="en-US" b="1" dirty="0"/>
              <a:t> .</a:t>
            </a:r>
            <a:br>
              <a:rPr lang="en-US" b="1" dirty="0"/>
            </a:br>
            <a:r>
              <a:rPr lang="en-US" b="1" dirty="0"/>
              <a:t>- </a:t>
            </a:r>
            <a:r>
              <a:rPr lang="ar-SA" b="1" dirty="0"/>
              <a:t>الإحماء الخاص</a:t>
            </a:r>
            <a:r>
              <a:rPr lang="en-US" b="1" dirty="0"/>
              <a:t> </a:t>
            </a:r>
            <a:br>
              <a:rPr lang="en-US" b="1" dirty="0"/>
            </a:br>
            <a:r>
              <a:rPr lang="en-US" b="1" dirty="0"/>
              <a:t>• </a:t>
            </a:r>
            <a:r>
              <a:rPr lang="ar-SA" b="1" dirty="0"/>
              <a:t>الإحماء العام : يهدف الى رفع درجة استعداد أجهزة وأعضاء جسم اللاعب بصورة عامة لممارسة النشاط الرياضي وإيقاظ الاستعدادات النفسية لديه</a:t>
            </a:r>
            <a:r>
              <a:rPr lang="en-US" b="1" dirty="0"/>
              <a:t>.</a:t>
            </a:r>
            <a:br>
              <a:rPr lang="en-US" b="1" dirty="0"/>
            </a:br>
            <a:r>
              <a:rPr lang="en-US" b="1" dirty="0"/>
              <a:t>• </a:t>
            </a:r>
            <a:r>
              <a:rPr lang="ar-SA" b="1" dirty="0"/>
              <a:t>الإحماء الخاص : يحل محل الإحماء العام تدريجياً ويهدف الى تأكيد </a:t>
            </a:r>
            <a:r>
              <a:rPr lang="ar-SA" b="1" dirty="0" err="1"/>
              <a:t>تهئة</a:t>
            </a:r>
            <a:r>
              <a:rPr lang="ar-SA" b="1" dirty="0"/>
              <a:t> اللاعب بدنيا </a:t>
            </a:r>
            <a:r>
              <a:rPr lang="ar-SA" b="1" dirty="0" err="1"/>
              <a:t>ومهارياً</a:t>
            </a:r>
            <a:r>
              <a:rPr lang="ar-SA" b="1" dirty="0"/>
              <a:t> ووظيفياً </a:t>
            </a:r>
            <a:r>
              <a:rPr lang="ar-SA" b="1" dirty="0" err="1"/>
              <a:t>وخططياً</a:t>
            </a:r>
            <a:r>
              <a:rPr lang="ar-SA" b="1" dirty="0"/>
              <a:t> ونفسياً لمتطلبات وحدة التدريب اليومية او المبار</a:t>
            </a:r>
            <a:endParaRPr lang="ar-IQ" dirty="0"/>
          </a:p>
        </p:txBody>
      </p:sp>
    </p:spTree>
    <p:extLst>
      <p:ext uri="{BB962C8B-B14F-4D97-AF65-F5344CB8AC3E}">
        <p14:creationId xmlns:p14="http://schemas.microsoft.com/office/powerpoint/2010/main" val="296330552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92696"/>
            <a:ext cx="6777317" cy="5139933"/>
          </a:xfrm>
        </p:spPr>
        <p:txBody>
          <a:bodyPr>
            <a:normAutofit fontScale="92500" lnSpcReduction="20000"/>
          </a:bodyPr>
          <a:lstStyle/>
          <a:p>
            <a:r>
              <a:rPr lang="en-US" b="1" dirty="0"/>
              <a:t/>
            </a:r>
            <a:br>
              <a:rPr lang="en-US" b="1" dirty="0"/>
            </a:br>
            <a:r>
              <a:rPr lang="en-US" b="1" dirty="0"/>
              <a:t>• </a:t>
            </a:r>
            <a:r>
              <a:rPr lang="ar-SA" b="1" dirty="0"/>
              <a:t>الاعتبارات التي يجب مراعاتها عند تنفيذ الإحماء</a:t>
            </a:r>
            <a:r>
              <a:rPr lang="en-US" b="1" dirty="0"/>
              <a:t> :</a:t>
            </a:r>
            <a:br>
              <a:rPr lang="en-US" b="1" dirty="0"/>
            </a:br>
            <a:r>
              <a:rPr lang="en-US" b="1" dirty="0"/>
              <a:t>1- </a:t>
            </a:r>
            <a:r>
              <a:rPr lang="ar-SA" b="1" dirty="0"/>
              <a:t>التدرج</a:t>
            </a:r>
            <a:r>
              <a:rPr lang="en-US" b="1" dirty="0"/>
              <a:t> .</a:t>
            </a:r>
            <a:br>
              <a:rPr lang="en-US" b="1" dirty="0"/>
            </a:br>
            <a:r>
              <a:rPr lang="en-US" b="1" dirty="0"/>
              <a:t>2- </a:t>
            </a:r>
            <a:r>
              <a:rPr lang="ar-SA" b="1" dirty="0"/>
              <a:t>اختيار التمرينات بحيث تتمشى مع الهدف الرئيسي من وحدة التدريب</a:t>
            </a:r>
            <a:r>
              <a:rPr lang="en-US" b="1" dirty="0"/>
              <a:t> .</a:t>
            </a:r>
            <a:br>
              <a:rPr lang="en-US" b="1" dirty="0"/>
            </a:br>
            <a:r>
              <a:rPr lang="en-US" b="1" dirty="0"/>
              <a:t>3- </a:t>
            </a:r>
            <a:r>
              <a:rPr lang="ar-SA" b="1" dirty="0"/>
              <a:t>تكامل كل من الأعداد العام والخاص</a:t>
            </a:r>
            <a:r>
              <a:rPr lang="en-US" b="1" dirty="0"/>
              <a:t> .</a:t>
            </a:r>
            <a:br>
              <a:rPr lang="en-US" b="1" dirty="0"/>
            </a:br>
            <a:r>
              <a:rPr lang="en-US" b="1" dirty="0"/>
              <a:t>4- </a:t>
            </a:r>
            <a:r>
              <a:rPr lang="ar-SA" b="1" dirty="0"/>
              <a:t>مراعاة الظروف المحيطة باللاعبين</a:t>
            </a:r>
            <a:r>
              <a:rPr lang="en-US" b="1" dirty="0"/>
              <a:t> .</a:t>
            </a:r>
            <a:br>
              <a:rPr lang="en-US" b="1" dirty="0"/>
            </a:br>
            <a:r>
              <a:rPr lang="en-US" b="1" dirty="0"/>
              <a:t>5- </a:t>
            </a:r>
            <a:r>
              <a:rPr lang="ar-SA" b="1" dirty="0"/>
              <a:t>مراعاة الفروق الفردية</a:t>
            </a:r>
            <a:r>
              <a:rPr lang="en-US" b="1" dirty="0"/>
              <a:t> .</a:t>
            </a:r>
            <a:br>
              <a:rPr lang="en-US" b="1" dirty="0"/>
            </a:br>
            <a:r>
              <a:rPr lang="en-US" b="1" dirty="0"/>
              <a:t>6- </a:t>
            </a:r>
            <a:r>
              <a:rPr lang="ar-SA" b="1" dirty="0"/>
              <a:t>التنويع</a:t>
            </a:r>
            <a:r>
              <a:rPr lang="en-US" b="1" dirty="0"/>
              <a:t> .</a:t>
            </a:r>
            <a:br>
              <a:rPr lang="en-US" b="1" dirty="0"/>
            </a:br>
            <a:r>
              <a:rPr lang="en-US" b="1" dirty="0"/>
              <a:t>7- </a:t>
            </a:r>
            <a:r>
              <a:rPr lang="ar-SA" b="1" dirty="0"/>
              <a:t>ارتداء اللاعبين بدلات التدريب في الجو البارد لتسريع عملية الاحماء</a:t>
            </a:r>
            <a:r>
              <a:rPr lang="en-US" b="1" dirty="0"/>
              <a:t> .</a:t>
            </a:r>
            <a:br>
              <a:rPr lang="en-US" b="1" dirty="0"/>
            </a:br>
            <a:r>
              <a:rPr lang="en-US" b="1" dirty="0"/>
              <a:t>8- </a:t>
            </a:r>
            <a:r>
              <a:rPr lang="ar-SA" b="1" dirty="0"/>
              <a:t>تناسب محتوى الاحماء مع الطقس</a:t>
            </a:r>
            <a:r>
              <a:rPr lang="en-US" b="1" dirty="0"/>
              <a:t> .</a:t>
            </a:r>
            <a:br>
              <a:rPr lang="en-US" b="1" dirty="0"/>
            </a:br>
            <a:r>
              <a:rPr lang="en-US" b="1" dirty="0"/>
              <a:t>9- </a:t>
            </a:r>
            <a:r>
              <a:rPr lang="ar-SA" b="1" dirty="0"/>
              <a:t>التشويق والترغيب</a:t>
            </a:r>
            <a:r>
              <a:rPr lang="en-US" b="1" dirty="0"/>
              <a:t> .</a:t>
            </a:r>
            <a:br>
              <a:rPr lang="en-US" b="1" dirty="0"/>
            </a:br>
            <a:r>
              <a:rPr lang="en-US" b="1" dirty="0"/>
              <a:t>10- </a:t>
            </a:r>
            <a:r>
              <a:rPr lang="ar-SA" b="1" dirty="0"/>
              <a:t>استخدام بعض الوسائل المساعدة في الاحماء مثل بعض انواع التدليك وبعض الكريمات المساعدة على تدفئة العضلات عند اللزوم </a:t>
            </a:r>
            <a:endParaRPr lang="ar-IQ" dirty="0"/>
          </a:p>
        </p:txBody>
      </p:sp>
    </p:spTree>
    <p:extLst>
      <p:ext uri="{BB962C8B-B14F-4D97-AF65-F5344CB8AC3E}">
        <p14:creationId xmlns:p14="http://schemas.microsoft.com/office/powerpoint/2010/main" val="277213828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70000" lnSpcReduction="20000"/>
          </a:bodyPr>
          <a:lstStyle/>
          <a:p>
            <a:pPr lvl="1" rtl="0"/>
            <a:r>
              <a:rPr lang="en-US" sz="2400" b="1" dirty="0">
                <a:hlinkClick r:id="rId3"/>
              </a:rPr>
              <a:t>7.5</a:t>
            </a:r>
            <a:r>
              <a:rPr lang="ar-SA" sz="2400" b="1" dirty="0">
                <a:hlinkClick r:id="rId3"/>
              </a:rPr>
              <a:t>خامساً: حارس المرمى</a:t>
            </a:r>
            <a:endParaRPr lang="en-US" sz="1600" dirty="0"/>
          </a:p>
          <a:p>
            <a:pPr lvl="1"/>
            <a:r>
              <a:rPr lang="en-US" sz="2400" b="1" dirty="0">
                <a:hlinkClick r:id="rId4"/>
              </a:rPr>
              <a:t>7.6</a:t>
            </a:r>
            <a:r>
              <a:rPr lang="ar-SA" sz="2400" b="1" dirty="0">
                <a:hlinkClick r:id="rId4"/>
              </a:rPr>
              <a:t>سابعاً[2</a:t>
            </a:r>
            <a:r>
              <a:rPr lang="en-US" sz="2400" b="1" dirty="0">
                <a:hlinkClick r:id="rId4"/>
              </a:rPr>
              <a:t>]</a:t>
            </a:r>
            <a:endParaRPr lang="en-US" sz="1600" dirty="0"/>
          </a:p>
          <a:p>
            <a:pPr lvl="1"/>
            <a:r>
              <a:rPr lang="en-US" sz="2400" b="1" dirty="0">
                <a:hlinkClick r:id="rId5"/>
              </a:rPr>
              <a:t>7.7</a:t>
            </a:r>
            <a:r>
              <a:rPr lang="ar-SA" sz="2400" b="1" dirty="0">
                <a:hlinkClick r:id="rId5"/>
              </a:rPr>
              <a:t>ثامنا: الحكم</a:t>
            </a:r>
            <a:endParaRPr lang="en-US" sz="1600" dirty="0"/>
          </a:p>
          <a:p>
            <a:pPr lvl="1"/>
            <a:r>
              <a:rPr lang="en-US" sz="2400" b="1" dirty="0">
                <a:hlinkClick r:id="rId6"/>
              </a:rPr>
              <a:t>7.8</a:t>
            </a:r>
            <a:r>
              <a:rPr lang="ar-SA" sz="2400" b="1" dirty="0">
                <a:hlinkClick r:id="rId6"/>
              </a:rPr>
              <a:t>تاسعاً: مراقبا الخطوط</a:t>
            </a:r>
            <a:endParaRPr lang="en-US" sz="1600" dirty="0"/>
          </a:p>
          <a:p>
            <a:pPr lvl="1"/>
            <a:r>
              <a:rPr lang="en-US" sz="2400" b="1" dirty="0">
                <a:hlinkClick r:id="rId7"/>
              </a:rPr>
              <a:t>7.9</a:t>
            </a:r>
            <a:r>
              <a:rPr lang="ar-SA" sz="2400" b="1" dirty="0">
                <a:hlinkClick r:id="rId7"/>
              </a:rPr>
              <a:t>عاشراً: وقت المباراة</a:t>
            </a:r>
            <a:endParaRPr lang="en-US" sz="1600" dirty="0"/>
          </a:p>
          <a:p>
            <a:pPr lvl="1"/>
            <a:r>
              <a:rPr lang="en-US" sz="2400" b="1" dirty="0">
                <a:hlinkClick r:id="rId8"/>
              </a:rPr>
              <a:t>7.10</a:t>
            </a:r>
            <a:r>
              <a:rPr lang="ar-SA" sz="2400" b="1" dirty="0">
                <a:hlinkClick r:id="rId8"/>
              </a:rPr>
              <a:t>الحادي عشر: ابتداء المباراة</a:t>
            </a:r>
            <a:endParaRPr lang="en-US" sz="1600" dirty="0"/>
          </a:p>
          <a:p>
            <a:pPr lvl="1"/>
            <a:r>
              <a:rPr lang="en-US" sz="2400" b="1" dirty="0">
                <a:hlinkClick r:id="rId9"/>
              </a:rPr>
              <a:t>7.11</a:t>
            </a:r>
            <a:r>
              <a:rPr lang="ar-SA" sz="2400" b="1" dirty="0">
                <a:hlinkClick r:id="rId9"/>
              </a:rPr>
              <a:t>الثاني عشر: الكرة في اللعب وخارج اللعب</a:t>
            </a:r>
            <a:endParaRPr lang="en-US" sz="1600" dirty="0"/>
          </a:p>
          <a:p>
            <a:pPr lvl="1"/>
            <a:r>
              <a:rPr lang="en-US" sz="2400" b="1" dirty="0">
                <a:hlinkClick r:id="rId10"/>
              </a:rPr>
              <a:t>7.12</a:t>
            </a:r>
            <a:r>
              <a:rPr lang="ar-SA" sz="2400" b="1" dirty="0">
                <a:hlinkClick r:id="rId10"/>
              </a:rPr>
              <a:t>الثالث عشر: إسقاط الكرة</a:t>
            </a:r>
            <a:endParaRPr lang="en-US" sz="1600" dirty="0"/>
          </a:p>
          <a:p>
            <a:pPr lvl="1"/>
            <a:r>
              <a:rPr lang="en-US" sz="2400" b="1" dirty="0">
                <a:hlinkClick r:id="rId11"/>
              </a:rPr>
              <a:t>7.13</a:t>
            </a:r>
            <a:r>
              <a:rPr lang="ar-SA" sz="2400" b="1" dirty="0">
                <a:hlinkClick r:id="rId11"/>
              </a:rPr>
              <a:t>الرابع عشر: احراز الهدف</a:t>
            </a:r>
            <a:endParaRPr lang="en-US" sz="1600" dirty="0"/>
          </a:p>
          <a:p>
            <a:pPr lvl="1"/>
            <a:r>
              <a:rPr lang="en-US" sz="2400" b="1" dirty="0">
                <a:hlinkClick r:id="rId12"/>
              </a:rPr>
              <a:t>7.14</a:t>
            </a:r>
            <a:r>
              <a:rPr lang="ar-SA" sz="2400" b="1" dirty="0">
                <a:hlinkClick r:id="rId12"/>
              </a:rPr>
              <a:t>الخامس عشر: التسلل</a:t>
            </a:r>
            <a:endParaRPr lang="en-US" sz="1600" dirty="0"/>
          </a:p>
          <a:p>
            <a:pPr lvl="1"/>
            <a:r>
              <a:rPr lang="en-US" sz="2400" b="1" dirty="0">
                <a:hlinkClick r:id="rId13"/>
              </a:rPr>
              <a:t>7.15</a:t>
            </a:r>
            <a:r>
              <a:rPr lang="ar-SA" sz="2400" b="1" dirty="0">
                <a:hlinkClick r:id="rId13"/>
              </a:rPr>
              <a:t>السادس عشر: الأخطاء</a:t>
            </a:r>
            <a:endParaRPr lang="en-US" sz="1600" dirty="0"/>
          </a:p>
          <a:p>
            <a:pPr lvl="1"/>
            <a:r>
              <a:rPr lang="en-US" sz="2400" b="1" dirty="0">
                <a:hlinkClick r:id="rId14"/>
              </a:rPr>
              <a:t>7.16</a:t>
            </a:r>
            <a:r>
              <a:rPr lang="ar-SA" sz="2400" b="1" dirty="0">
                <a:hlinkClick r:id="rId14"/>
              </a:rPr>
              <a:t>السابع عشر: الضربة الحرة</a:t>
            </a:r>
            <a:endParaRPr lang="en-US" sz="1600" dirty="0"/>
          </a:p>
          <a:p>
            <a:pPr lvl="1"/>
            <a:r>
              <a:rPr lang="en-US" sz="2400" b="1" dirty="0">
                <a:hlinkClick r:id="rId15"/>
              </a:rPr>
              <a:t>7.17</a:t>
            </a:r>
            <a:r>
              <a:rPr lang="ar-SA" sz="2400" b="1" dirty="0">
                <a:hlinkClick r:id="rId15"/>
              </a:rPr>
              <a:t>الثامن عشر: ضربة الجزاء</a:t>
            </a:r>
            <a:endParaRPr lang="en-US" sz="1600" dirty="0"/>
          </a:p>
          <a:p>
            <a:pPr lvl="1"/>
            <a:r>
              <a:rPr lang="en-US" sz="2400" b="1" dirty="0">
                <a:hlinkClick r:id="rId16"/>
              </a:rPr>
              <a:t>7.18</a:t>
            </a:r>
            <a:r>
              <a:rPr lang="ar-SA" sz="2400" b="1" dirty="0">
                <a:hlinkClick r:id="rId16"/>
              </a:rPr>
              <a:t>التاسع عشر: رمية التماس</a:t>
            </a:r>
            <a:endParaRPr lang="en-US" sz="1600" dirty="0"/>
          </a:p>
          <a:p>
            <a:pPr lvl="1"/>
            <a:r>
              <a:rPr lang="en-US" sz="2400" b="1" dirty="0">
                <a:hlinkClick r:id="rId17"/>
              </a:rPr>
              <a:t>7.19</a:t>
            </a:r>
            <a:r>
              <a:rPr lang="ar-SA" sz="2400" b="1" dirty="0">
                <a:hlinkClick r:id="rId17"/>
              </a:rPr>
              <a:t>العشرون: ضربة المرمى</a:t>
            </a:r>
            <a:endParaRPr lang="en-US" sz="1600" dirty="0"/>
          </a:p>
          <a:p>
            <a:pPr lvl="1"/>
            <a:r>
              <a:rPr lang="en-US" sz="2400" b="1" dirty="0">
                <a:hlinkClick r:id="rId18"/>
              </a:rPr>
              <a:t>7.20</a:t>
            </a:r>
            <a:r>
              <a:rPr lang="ar-SA" sz="2400" b="1" dirty="0">
                <a:hlinkClick r:id="rId18"/>
              </a:rPr>
              <a:t>الواحد </a:t>
            </a:r>
            <a:r>
              <a:rPr lang="ar-SA" sz="2400" b="1" dirty="0" err="1">
                <a:hlinkClick r:id="rId18"/>
              </a:rPr>
              <a:t>وعشرون:الضربة</a:t>
            </a:r>
            <a:r>
              <a:rPr lang="ar-SA" sz="2400" b="1" dirty="0">
                <a:hlinkClick r:id="rId18"/>
              </a:rPr>
              <a:t> الركنية</a:t>
            </a:r>
            <a:endParaRPr lang="en-US" sz="1600" dirty="0"/>
          </a:p>
          <a:p>
            <a:pPr lvl="2"/>
            <a:r>
              <a:rPr lang="en-US" b="1" dirty="0">
                <a:hlinkClick r:id="rId19"/>
              </a:rPr>
              <a:t>7.20.1</a:t>
            </a:r>
            <a:r>
              <a:rPr lang="ar-SA" b="1" dirty="0">
                <a:hlinkClick r:id="rId19"/>
              </a:rPr>
              <a:t>اسئلة تحكيميه </a:t>
            </a:r>
            <a:r>
              <a:rPr lang="ar-SA" b="1" dirty="0" err="1">
                <a:hlinkClick r:id="rId19"/>
              </a:rPr>
              <a:t>مختلفه</a:t>
            </a:r>
            <a:endParaRPr lang="en-US" sz="1400" dirty="0"/>
          </a:p>
          <a:p>
            <a:pPr lvl="2"/>
            <a:r>
              <a:rPr lang="en-US" b="1" dirty="0">
                <a:hlinkClick r:id="rId20"/>
              </a:rPr>
              <a:t>7.20.2</a:t>
            </a:r>
            <a:r>
              <a:rPr lang="ar-SA" b="1" dirty="0">
                <a:hlinkClick r:id="rId20"/>
              </a:rPr>
              <a:t>حكم الساحة </a:t>
            </a:r>
            <a:r>
              <a:rPr lang="ar-SA" b="1" dirty="0" err="1">
                <a:hlinkClick r:id="rId20"/>
              </a:rPr>
              <a:t>وحكمى</a:t>
            </a:r>
            <a:r>
              <a:rPr lang="ar-SA" b="1" dirty="0">
                <a:hlinkClick r:id="rId20"/>
              </a:rPr>
              <a:t> </a:t>
            </a:r>
            <a:r>
              <a:rPr lang="ar-SA" b="1" dirty="0" err="1">
                <a:hlinkClick r:id="rId20"/>
              </a:rPr>
              <a:t>الرايه</a:t>
            </a:r>
            <a:endParaRPr lang="en-US" sz="1400" dirty="0"/>
          </a:p>
          <a:p>
            <a:pPr lvl="2"/>
            <a:r>
              <a:rPr lang="en-US" b="1" dirty="0">
                <a:hlinkClick r:id="rId21"/>
              </a:rPr>
              <a:t>7.20.3</a:t>
            </a:r>
            <a:r>
              <a:rPr lang="ar-SA" b="1" dirty="0">
                <a:hlinkClick r:id="rId21"/>
              </a:rPr>
              <a:t>حالات توقف اللعب</a:t>
            </a:r>
            <a:endParaRPr lang="en-US" sz="1400" dirty="0"/>
          </a:p>
          <a:p>
            <a:pPr lvl="2"/>
            <a:r>
              <a:rPr lang="en-US" b="1" dirty="0">
                <a:hlinkClick r:id="rId22"/>
              </a:rPr>
              <a:t>7.20.4</a:t>
            </a:r>
            <a:r>
              <a:rPr lang="ar-SA" b="1" i="1" dirty="0">
                <a:hlinkClick r:id="rId22"/>
              </a:rPr>
              <a:t>السبب </a:t>
            </a:r>
            <a:r>
              <a:rPr lang="ar-SA" b="1" i="1" dirty="0" err="1">
                <a:hlinkClick r:id="rId22"/>
              </a:rPr>
              <a:t>الرئيسى</a:t>
            </a:r>
            <a:r>
              <a:rPr lang="ar-SA" b="1" i="1" dirty="0">
                <a:hlinkClick r:id="rId22"/>
              </a:rPr>
              <a:t> وراء</a:t>
            </a:r>
            <a:r>
              <a:rPr lang="en-US" b="1" dirty="0">
                <a:hlinkClick r:id="rId22"/>
              </a:rPr>
              <a:t> </a:t>
            </a:r>
            <a:r>
              <a:rPr lang="ar-SA" b="1" dirty="0">
                <a:hlinkClick r:id="rId22"/>
              </a:rPr>
              <a:t>استخدام الكروت الصفراء والحمراء</a:t>
            </a:r>
            <a:endParaRPr lang="en-US" sz="1400" dirty="0"/>
          </a:p>
          <a:p>
            <a:endParaRPr lang="ar-IQ" dirty="0"/>
          </a:p>
        </p:txBody>
      </p:sp>
    </p:spTree>
    <p:extLst>
      <p:ext uri="{BB962C8B-B14F-4D97-AF65-F5344CB8AC3E}">
        <p14:creationId xmlns:p14="http://schemas.microsoft.com/office/powerpoint/2010/main" val="390057820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55000" lnSpcReduction="20000"/>
          </a:bodyPr>
          <a:lstStyle/>
          <a:p>
            <a:r>
              <a:rPr lang="ar-SA" b="1" dirty="0"/>
              <a:t>الملعب</a:t>
            </a:r>
            <a:r>
              <a:rPr lang="en-US" b="1" dirty="0"/>
              <a:t>[</a:t>
            </a:r>
            <a:r>
              <a:rPr lang="ar-SA" b="1" u="sng" dirty="0">
                <a:hlinkClick r:id="rId3" tooltip="عدل القسم: الملعب"/>
              </a:rPr>
              <a:t>عدل</a:t>
            </a:r>
            <a:r>
              <a:rPr lang="en-US" b="1" dirty="0"/>
              <a:t>]</a:t>
            </a:r>
            <a:endParaRPr lang="en-US" dirty="0"/>
          </a:p>
          <a:p>
            <a:pPr lvl="0"/>
            <a:r>
              <a:rPr lang="ar-SA" b="1" dirty="0"/>
              <a:t>في عام</a:t>
            </a:r>
            <a:r>
              <a:rPr lang="en-US" b="1" dirty="0"/>
              <a:t> </a:t>
            </a:r>
            <a:r>
              <a:rPr lang="en-US" b="1" u="sng" dirty="0">
                <a:hlinkClick r:id="rId4" tooltip="1863"/>
              </a:rPr>
              <a:t>1863</a:t>
            </a:r>
            <a:r>
              <a:rPr lang="en-US" b="1" dirty="0"/>
              <a:t> </a:t>
            </a:r>
            <a:r>
              <a:rPr lang="ar-SA" b="1" dirty="0"/>
              <a:t>كان طول الملعب 180 وعرضه 90 مترا</a:t>
            </a:r>
            <a:endParaRPr lang="en-US" dirty="0"/>
          </a:p>
          <a:p>
            <a:pPr lvl="0"/>
            <a:r>
              <a:rPr lang="ar-SA" b="1" dirty="0"/>
              <a:t>في عام</a:t>
            </a:r>
            <a:r>
              <a:rPr lang="en-US" b="1" dirty="0"/>
              <a:t> </a:t>
            </a:r>
            <a:r>
              <a:rPr lang="en-US" b="1" u="sng" dirty="0">
                <a:hlinkClick r:id="rId5" tooltip="1906"/>
              </a:rPr>
              <a:t>1906</a:t>
            </a:r>
            <a:r>
              <a:rPr lang="en-US" b="1" dirty="0"/>
              <a:t> </a:t>
            </a:r>
            <a:r>
              <a:rPr lang="ar-SA" b="1" dirty="0"/>
              <a:t>حدد الطول بين 100 إلى 110 متر والعرض من 65 و 75 مترا</a:t>
            </a:r>
            <a:r>
              <a:rPr lang="en-US" b="1" dirty="0"/>
              <a:t>.</a:t>
            </a:r>
            <a:endParaRPr lang="en-US" dirty="0"/>
          </a:p>
          <a:p>
            <a:pPr lvl="0"/>
            <a:r>
              <a:rPr lang="ar-SA" b="1" dirty="0"/>
              <a:t>اما بخصوص التحديد ففي عام</a:t>
            </a:r>
            <a:r>
              <a:rPr lang="en-US" b="1" dirty="0"/>
              <a:t> </a:t>
            </a:r>
            <a:r>
              <a:rPr lang="en-US" b="1" u="sng" dirty="0">
                <a:hlinkClick r:id="rId4" tooltip="1863"/>
              </a:rPr>
              <a:t>1863</a:t>
            </a:r>
            <a:r>
              <a:rPr lang="en-US" b="1" dirty="0"/>
              <a:t> </a:t>
            </a:r>
            <a:r>
              <a:rPr lang="ar-SA" b="1" dirty="0"/>
              <a:t>كان يحاط الملعب بستة اعلام فقط وفي</a:t>
            </a:r>
            <a:r>
              <a:rPr lang="en-US" b="1" dirty="0"/>
              <a:t> </a:t>
            </a:r>
            <a:r>
              <a:rPr lang="ar-SA" b="1" u="sng" dirty="0">
                <a:hlinkClick r:id="rId6" tooltip="1898"/>
              </a:rPr>
              <a:t>عام1898</a:t>
            </a:r>
            <a:r>
              <a:rPr lang="en-US" b="1" dirty="0"/>
              <a:t> </a:t>
            </a:r>
            <a:r>
              <a:rPr lang="ar-SA" b="1" dirty="0"/>
              <a:t>حدد بخطي تماس ومرمى وفي</a:t>
            </a:r>
            <a:r>
              <a:rPr lang="en-US" b="1" dirty="0"/>
              <a:t> </a:t>
            </a:r>
            <a:r>
              <a:rPr lang="ar-SA" b="1" u="sng" dirty="0">
                <a:hlinkClick r:id="rId7" tooltip="1913"/>
              </a:rPr>
              <a:t>عام1913</a:t>
            </a:r>
            <a:r>
              <a:rPr lang="en-US" b="1" dirty="0"/>
              <a:t> </a:t>
            </a:r>
            <a:r>
              <a:rPr lang="ar-SA" b="1" dirty="0"/>
              <a:t>وضعت دائرة نصف الملعب</a:t>
            </a:r>
            <a:r>
              <a:rPr lang="en-US" b="1" dirty="0"/>
              <a:t>.</a:t>
            </a:r>
            <a:endParaRPr lang="en-US" dirty="0"/>
          </a:p>
          <a:p>
            <a:r>
              <a:rPr lang="ar-SA" b="1" dirty="0"/>
              <a:t>المرمى</a:t>
            </a:r>
            <a:r>
              <a:rPr lang="en-US" b="1" dirty="0"/>
              <a:t>[</a:t>
            </a:r>
            <a:r>
              <a:rPr lang="ar-SA" b="1" u="sng" dirty="0">
                <a:hlinkClick r:id="rId8" tooltip="عدل القسم: المرمى"/>
              </a:rPr>
              <a:t>عدل</a:t>
            </a:r>
            <a:r>
              <a:rPr lang="en-US" b="1" dirty="0"/>
              <a:t>]</a:t>
            </a:r>
            <a:endParaRPr lang="en-US" dirty="0"/>
          </a:p>
          <a:p>
            <a:pPr lvl="0"/>
            <a:r>
              <a:rPr lang="ar-SA" b="1" dirty="0"/>
              <a:t>في عام</a:t>
            </a:r>
            <a:r>
              <a:rPr lang="en-US" b="1" dirty="0"/>
              <a:t> </a:t>
            </a:r>
            <a:r>
              <a:rPr lang="en-US" b="1" u="sng" dirty="0">
                <a:hlinkClick r:id="rId4" tooltip="1863"/>
              </a:rPr>
              <a:t>1863</a:t>
            </a:r>
            <a:r>
              <a:rPr lang="en-US" b="1" dirty="0"/>
              <a:t> </a:t>
            </a:r>
            <a:r>
              <a:rPr lang="ar-SA" b="1" dirty="0"/>
              <a:t>كان المرمى عبارة عن قائمين بدون عارضة المسافة بينهما 7,30 متر</a:t>
            </a:r>
            <a:endParaRPr lang="en-US" dirty="0"/>
          </a:p>
          <a:p>
            <a:pPr lvl="0"/>
            <a:r>
              <a:rPr lang="ar-SA" b="1" dirty="0"/>
              <a:t>وفي عام</a:t>
            </a:r>
            <a:r>
              <a:rPr lang="en-US" b="1" dirty="0"/>
              <a:t> </a:t>
            </a:r>
            <a:r>
              <a:rPr lang="en-US" b="1" u="sng" dirty="0">
                <a:hlinkClick r:id="rId9" tooltip="1866"/>
              </a:rPr>
              <a:t>1866</a:t>
            </a:r>
            <a:r>
              <a:rPr lang="en-US" b="1" dirty="0"/>
              <a:t> </a:t>
            </a:r>
            <a:r>
              <a:rPr lang="ar-SA" b="1" dirty="0"/>
              <a:t>وضعت عارضة أفقية ولم يحدد ارتفاع القائمين</a:t>
            </a:r>
            <a:r>
              <a:rPr lang="en-US" b="1" dirty="0"/>
              <a:t>.</a:t>
            </a:r>
            <a:endParaRPr lang="en-US" dirty="0"/>
          </a:p>
          <a:p>
            <a:pPr lvl="0"/>
            <a:r>
              <a:rPr lang="ar-SA" b="1" dirty="0"/>
              <a:t>في عام</a:t>
            </a:r>
            <a:r>
              <a:rPr lang="en-US" b="1" dirty="0"/>
              <a:t> </a:t>
            </a:r>
            <a:r>
              <a:rPr lang="en-US" b="1" u="sng" dirty="0">
                <a:hlinkClick r:id="rId10" tooltip="1894"/>
              </a:rPr>
              <a:t>1894</a:t>
            </a:r>
            <a:r>
              <a:rPr lang="en-US" b="1" dirty="0"/>
              <a:t> </a:t>
            </a:r>
            <a:r>
              <a:rPr lang="ar-SA" b="1" dirty="0"/>
              <a:t>تم تحديد سمك القائمين والعارضة ليكون 12,5 سم</a:t>
            </a:r>
            <a:r>
              <a:rPr lang="en-US" b="1" dirty="0"/>
              <a:t>.</a:t>
            </a:r>
            <a:endParaRPr lang="en-US" dirty="0"/>
          </a:p>
          <a:p>
            <a:pPr lvl="0"/>
            <a:r>
              <a:rPr lang="ar-SA" b="1" dirty="0"/>
              <a:t>في عام</a:t>
            </a:r>
            <a:r>
              <a:rPr lang="en-US" b="1" dirty="0"/>
              <a:t> </a:t>
            </a:r>
            <a:r>
              <a:rPr lang="en-US" b="1" u="sng" dirty="0">
                <a:hlinkClick r:id="rId11" tooltip="1925"/>
              </a:rPr>
              <a:t>1925</a:t>
            </a:r>
            <a:r>
              <a:rPr lang="en-US" b="1" dirty="0"/>
              <a:t> </a:t>
            </a:r>
            <a:r>
              <a:rPr lang="ar-SA" b="1" dirty="0"/>
              <a:t>بدأ وضع الشباك</a:t>
            </a:r>
            <a:endParaRPr lang="en-US" dirty="0"/>
          </a:p>
          <a:p>
            <a:pPr lvl="0"/>
            <a:r>
              <a:rPr lang="ar-SA" b="1" dirty="0"/>
              <a:t>في عام</a:t>
            </a:r>
            <a:r>
              <a:rPr lang="en-US" b="1" dirty="0"/>
              <a:t> </a:t>
            </a:r>
            <a:r>
              <a:rPr lang="en-US" b="1" u="sng" dirty="0">
                <a:hlinkClick r:id="rId12" tooltip="1937"/>
              </a:rPr>
              <a:t>1937</a:t>
            </a:r>
            <a:r>
              <a:rPr lang="en-US" b="1" dirty="0"/>
              <a:t> </a:t>
            </a:r>
            <a:r>
              <a:rPr lang="ar-SA" b="1" dirty="0"/>
              <a:t>حددت أبعاد المرمى بالضبط وكان العرض 7,33 والارتفاع 2,44 متراً</a:t>
            </a:r>
            <a:endParaRPr lang="en-US" dirty="0"/>
          </a:p>
          <a:p>
            <a:r>
              <a:rPr lang="ar-SA" b="1" dirty="0"/>
              <a:t>مناطق اللعب والمنطقة الركنية</a:t>
            </a:r>
            <a:r>
              <a:rPr lang="en-US" b="1" dirty="0"/>
              <a:t>[</a:t>
            </a:r>
            <a:r>
              <a:rPr lang="ar-SA" b="1" u="sng" dirty="0">
                <a:hlinkClick r:id="rId13" tooltip="عدل القسم: مناطق اللعب والمنطقة الركنية"/>
              </a:rPr>
              <a:t>عدل</a:t>
            </a:r>
            <a:r>
              <a:rPr lang="en-US" b="1" dirty="0"/>
              <a:t>]</a:t>
            </a:r>
            <a:endParaRPr lang="en-US" dirty="0"/>
          </a:p>
          <a:p>
            <a:pPr lvl="0"/>
            <a:r>
              <a:rPr lang="ar-SA" b="1" dirty="0"/>
              <a:t>في عام</a:t>
            </a:r>
            <a:r>
              <a:rPr lang="en-US" b="1" dirty="0"/>
              <a:t> </a:t>
            </a:r>
            <a:r>
              <a:rPr lang="en-US" b="1" u="sng" dirty="0">
                <a:hlinkClick r:id="rId6" tooltip="1898"/>
              </a:rPr>
              <a:t>1898</a:t>
            </a:r>
            <a:r>
              <a:rPr lang="en-US" b="1" dirty="0"/>
              <a:t> </a:t>
            </a:r>
            <a:r>
              <a:rPr lang="ar-SA" b="1" dirty="0"/>
              <a:t>حددت المنطقة الركنية بنصف دائرة قطرها متر واحد</a:t>
            </a:r>
            <a:endParaRPr lang="en-US" dirty="0"/>
          </a:p>
          <a:p>
            <a:pPr lvl="0"/>
            <a:r>
              <a:rPr lang="ar-SA" b="1" dirty="0"/>
              <a:t>في عام</a:t>
            </a:r>
            <a:r>
              <a:rPr lang="en-US" b="1" dirty="0"/>
              <a:t> </a:t>
            </a:r>
            <a:r>
              <a:rPr lang="en-US" b="1" u="sng" dirty="0">
                <a:hlinkClick r:id="rId14" tooltip="1903"/>
              </a:rPr>
              <a:t>1903</a:t>
            </a:r>
            <a:r>
              <a:rPr lang="en-US" b="1" dirty="0"/>
              <a:t> </a:t>
            </a:r>
            <a:r>
              <a:rPr lang="ar-SA" b="1" dirty="0"/>
              <a:t>حددت منطقة المرمى ومنطقة الجزاء ونقطة الجزاء</a:t>
            </a:r>
            <a:endParaRPr lang="en-US" dirty="0"/>
          </a:p>
          <a:p>
            <a:pPr lvl="0"/>
            <a:r>
              <a:rPr lang="ar-SA" b="1" dirty="0"/>
              <a:t>في عام</a:t>
            </a:r>
            <a:r>
              <a:rPr lang="en-US" b="1" dirty="0"/>
              <a:t> </a:t>
            </a:r>
            <a:r>
              <a:rPr lang="en-US" b="1" u="sng" dirty="0">
                <a:hlinkClick r:id="rId12" tooltip="1937"/>
              </a:rPr>
              <a:t>1937</a:t>
            </a:r>
            <a:r>
              <a:rPr lang="en-US" b="1" dirty="0"/>
              <a:t> </a:t>
            </a:r>
            <a:r>
              <a:rPr lang="ar-SA" b="1" dirty="0"/>
              <a:t>تم تحديد قوس خارج منقطة الجزاء</a:t>
            </a:r>
            <a:endParaRPr lang="en-US" dirty="0"/>
          </a:p>
          <a:p>
            <a:pPr lvl="0"/>
            <a:r>
              <a:rPr lang="ar-SA" b="1" dirty="0"/>
              <a:t>في عام</a:t>
            </a:r>
            <a:r>
              <a:rPr lang="en-US" b="1" dirty="0"/>
              <a:t> </a:t>
            </a:r>
            <a:r>
              <a:rPr lang="en-US" b="1" u="sng" dirty="0">
                <a:hlinkClick r:id="rId15" tooltip="1970"/>
              </a:rPr>
              <a:t>1970</a:t>
            </a:r>
            <a:r>
              <a:rPr lang="en-US" b="1" dirty="0"/>
              <a:t> </a:t>
            </a:r>
            <a:r>
              <a:rPr lang="ar-SA" b="1" dirty="0"/>
              <a:t>حُدد قوس ضربات الجزاء كمنبه لعدم اقتراب المدافعين أثناء تسديد الخصم لضربة جزاء</a:t>
            </a:r>
            <a:endParaRPr lang="en-US" dirty="0"/>
          </a:p>
          <a:p>
            <a:pPr lvl="0"/>
            <a:r>
              <a:rPr lang="ar-SA" b="1" dirty="0"/>
              <a:t>في عام</a:t>
            </a:r>
            <a:r>
              <a:rPr lang="en-US" b="1" dirty="0"/>
              <a:t> </a:t>
            </a:r>
            <a:r>
              <a:rPr lang="en-US" b="1" u="sng" dirty="0">
                <a:hlinkClick r:id="rId16" tooltip="1875"/>
              </a:rPr>
              <a:t>1875</a:t>
            </a:r>
            <a:r>
              <a:rPr lang="en-US" b="1" dirty="0"/>
              <a:t> </a:t>
            </a:r>
            <a:r>
              <a:rPr lang="ar-SA" b="1" dirty="0"/>
              <a:t>أصبح مسموحا تسجيل الأهداف من ركلة ركنية</a:t>
            </a:r>
            <a:endParaRPr lang="en-US" dirty="0"/>
          </a:p>
          <a:p>
            <a:pPr lvl="0"/>
            <a:r>
              <a:rPr lang="ar-SA" b="1" dirty="0"/>
              <a:t>في عام</a:t>
            </a:r>
            <a:r>
              <a:rPr lang="en-US" b="1" dirty="0"/>
              <a:t> </a:t>
            </a:r>
            <a:r>
              <a:rPr lang="en-US" b="1" u="sng" dirty="0">
                <a:hlinkClick r:id="rId17" tooltip="1830"/>
              </a:rPr>
              <a:t>1830</a:t>
            </a:r>
            <a:r>
              <a:rPr lang="en-US" b="1" dirty="0"/>
              <a:t> </a:t>
            </a:r>
            <a:r>
              <a:rPr lang="ar-SA" b="1" dirty="0"/>
              <a:t>أصبح ممنوعا لمس الحارس للكرة خارج مربع العمليات حتى لو بالخطأ ويعاقب بالبطاقة الحمراء مباشرة</a:t>
            </a:r>
            <a:endParaRPr lang="en-US" dirty="0"/>
          </a:p>
          <a:p>
            <a:endParaRPr lang="ar-IQ" dirty="0"/>
          </a:p>
        </p:txBody>
      </p:sp>
    </p:spTree>
    <p:extLst>
      <p:ext uri="{BB962C8B-B14F-4D97-AF65-F5344CB8AC3E}">
        <p14:creationId xmlns:p14="http://schemas.microsoft.com/office/powerpoint/2010/main" val="176186481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70000" lnSpcReduction="20000"/>
          </a:bodyPr>
          <a:lstStyle/>
          <a:p>
            <a:r>
              <a:rPr lang="ar-SA" b="1" dirty="0"/>
              <a:t>الكرة</a:t>
            </a:r>
            <a:r>
              <a:rPr lang="en-US" b="1" dirty="0"/>
              <a:t>[</a:t>
            </a:r>
            <a:r>
              <a:rPr lang="ar-SA" b="1" u="sng" dirty="0">
                <a:hlinkClick r:id="rId3" tooltip="عدل القسم: الكرة"/>
              </a:rPr>
              <a:t>عدل</a:t>
            </a:r>
            <a:r>
              <a:rPr lang="en-US" b="1" dirty="0"/>
              <a:t>]</a:t>
            </a:r>
            <a:endParaRPr lang="en-US" dirty="0"/>
          </a:p>
          <a:p>
            <a:pPr lvl="0"/>
            <a:r>
              <a:rPr lang="ar-SA" b="1" dirty="0"/>
              <a:t>في عام</a:t>
            </a:r>
            <a:r>
              <a:rPr lang="en-US" b="1" dirty="0"/>
              <a:t> </a:t>
            </a:r>
            <a:r>
              <a:rPr lang="en-US" b="1" u="sng" dirty="0">
                <a:hlinkClick r:id="rId4" tooltip="1871"/>
              </a:rPr>
              <a:t>1871</a:t>
            </a:r>
            <a:r>
              <a:rPr lang="en-US" b="1" dirty="0"/>
              <a:t> </a:t>
            </a:r>
            <a:r>
              <a:rPr lang="ar-SA" b="1" dirty="0"/>
              <a:t>كان محيط الكرة بين 68,5 سم و 71 سم</a:t>
            </a:r>
            <a:endParaRPr lang="en-US" dirty="0"/>
          </a:p>
          <a:p>
            <a:pPr lvl="0"/>
            <a:r>
              <a:rPr lang="ar-SA" b="1" dirty="0"/>
              <a:t>في عام</a:t>
            </a:r>
            <a:r>
              <a:rPr lang="en-US" b="1" dirty="0"/>
              <a:t> </a:t>
            </a:r>
            <a:r>
              <a:rPr lang="en-US" b="1" u="sng" dirty="0">
                <a:hlinkClick r:id="rId5" tooltip="1898"/>
              </a:rPr>
              <a:t>1898</a:t>
            </a:r>
            <a:r>
              <a:rPr lang="en-US" b="1" dirty="0"/>
              <a:t> </a:t>
            </a:r>
            <a:r>
              <a:rPr lang="ar-SA" b="1" dirty="0"/>
              <a:t>كان وزنها بين 370 جرام و 425 جرام</a:t>
            </a:r>
            <a:endParaRPr lang="en-US" dirty="0"/>
          </a:p>
          <a:p>
            <a:pPr lvl="0"/>
            <a:r>
              <a:rPr lang="ar-SA" b="1" dirty="0"/>
              <a:t>في عام</a:t>
            </a:r>
            <a:r>
              <a:rPr lang="en-US" b="1" dirty="0"/>
              <a:t> </a:t>
            </a:r>
            <a:r>
              <a:rPr lang="en-US" b="1" u="sng" dirty="0">
                <a:hlinkClick r:id="rId6" tooltip="1906"/>
              </a:rPr>
              <a:t>1906</a:t>
            </a:r>
            <a:r>
              <a:rPr lang="en-US" b="1" dirty="0"/>
              <a:t> </a:t>
            </a:r>
            <a:r>
              <a:rPr lang="ar-SA" b="1" dirty="0"/>
              <a:t>أصبحت الكرة المصنوعة من الجلد</a:t>
            </a:r>
            <a:endParaRPr lang="en-US" dirty="0"/>
          </a:p>
          <a:p>
            <a:pPr lvl="0"/>
            <a:r>
              <a:rPr lang="ar-SA" b="1" dirty="0"/>
              <a:t>في عام</a:t>
            </a:r>
            <a:r>
              <a:rPr lang="en-US" b="1" dirty="0"/>
              <a:t> </a:t>
            </a:r>
            <a:r>
              <a:rPr lang="en-US" b="1" u="sng" dirty="0">
                <a:hlinkClick r:id="rId7" tooltip="1937"/>
              </a:rPr>
              <a:t>1937</a:t>
            </a:r>
            <a:r>
              <a:rPr lang="en-US" b="1" dirty="0"/>
              <a:t> </a:t>
            </a:r>
            <a:r>
              <a:rPr lang="ar-SA" b="1" dirty="0"/>
              <a:t>تم تعديل الكرة ليصبح وزنها بين 396 و453</a:t>
            </a:r>
            <a:endParaRPr lang="en-US" dirty="0"/>
          </a:p>
          <a:p>
            <a:r>
              <a:rPr lang="ar-SA" b="1" dirty="0"/>
              <a:t>عدد اللاعبين</a:t>
            </a:r>
            <a:r>
              <a:rPr lang="en-US" b="1" dirty="0"/>
              <a:t>[</a:t>
            </a:r>
            <a:r>
              <a:rPr lang="ar-SA" b="1" u="sng" dirty="0">
                <a:hlinkClick r:id="rId8" tooltip="عدل القسم: عدد اللاعبين"/>
              </a:rPr>
              <a:t>عدل</a:t>
            </a:r>
            <a:r>
              <a:rPr lang="en-US" b="1" dirty="0"/>
              <a:t>]</a:t>
            </a:r>
            <a:endParaRPr lang="en-US" dirty="0"/>
          </a:p>
          <a:p>
            <a:pPr lvl="0"/>
            <a:r>
              <a:rPr lang="ar-SA" b="1" dirty="0"/>
              <a:t>في عام</a:t>
            </a:r>
            <a:r>
              <a:rPr lang="en-US" b="1" dirty="0"/>
              <a:t> </a:t>
            </a:r>
            <a:r>
              <a:rPr lang="en-US" b="1" u="sng" dirty="0">
                <a:hlinkClick r:id="rId9" tooltip="1853"/>
              </a:rPr>
              <a:t>1853</a:t>
            </a:r>
            <a:r>
              <a:rPr lang="en-US" b="1" dirty="0"/>
              <a:t> </a:t>
            </a:r>
            <a:r>
              <a:rPr lang="ar-SA" b="1" dirty="0"/>
              <a:t>كانت دون تحديد عدد معين من اللاعبين</a:t>
            </a:r>
            <a:endParaRPr lang="en-US" dirty="0"/>
          </a:p>
          <a:p>
            <a:pPr lvl="0"/>
            <a:r>
              <a:rPr lang="ar-SA" b="1" dirty="0"/>
              <a:t>في عام</a:t>
            </a:r>
            <a:r>
              <a:rPr lang="en-US" b="1" dirty="0"/>
              <a:t> </a:t>
            </a:r>
            <a:r>
              <a:rPr lang="en-US" b="1" u="sng" dirty="0">
                <a:hlinkClick r:id="rId10" tooltip="1863"/>
              </a:rPr>
              <a:t>1863</a:t>
            </a:r>
            <a:r>
              <a:rPr lang="en-US" b="1" dirty="0"/>
              <a:t> </a:t>
            </a:r>
            <a:r>
              <a:rPr lang="ar-SA" b="1" dirty="0"/>
              <a:t>تم تحديد 28 لاعبا لكل فريق</a:t>
            </a:r>
            <a:endParaRPr lang="en-US" dirty="0"/>
          </a:p>
          <a:p>
            <a:pPr lvl="0"/>
            <a:r>
              <a:rPr lang="ar-SA" b="1" dirty="0"/>
              <a:t>في عام</a:t>
            </a:r>
            <a:r>
              <a:rPr lang="en-US" b="1" dirty="0"/>
              <a:t> </a:t>
            </a:r>
            <a:r>
              <a:rPr lang="en-US" b="1" u="sng" dirty="0">
                <a:hlinkClick r:id="rId4" tooltip="1871"/>
              </a:rPr>
              <a:t>1871</a:t>
            </a:r>
            <a:r>
              <a:rPr lang="en-US" b="1" dirty="0"/>
              <a:t> </a:t>
            </a:r>
            <a:r>
              <a:rPr lang="ar-SA" b="1" dirty="0"/>
              <a:t>أصبح عدد اللاعبين 10 أو 11 أو 12</a:t>
            </a:r>
            <a:endParaRPr lang="en-US" dirty="0"/>
          </a:p>
          <a:p>
            <a:pPr lvl="0"/>
            <a:r>
              <a:rPr lang="ar-SA" b="1" dirty="0"/>
              <a:t>في عام</a:t>
            </a:r>
            <a:r>
              <a:rPr lang="en-US" b="1" dirty="0"/>
              <a:t> </a:t>
            </a:r>
            <a:r>
              <a:rPr lang="en-US" b="1" u="sng" dirty="0">
                <a:hlinkClick r:id="rId11" tooltip="1897"/>
              </a:rPr>
              <a:t>1897</a:t>
            </a:r>
            <a:r>
              <a:rPr lang="en-US" b="1" dirty="0"/>
              <a:t> </a:t>
            </a:r>
            <a:r>
              <a:rPr lang="ar-SA" b="1" dirty="0"/>
              <a:t>أصبح عدد اللاعبين 11</a:t>
            </a:r>
            <a:endParaRPr lang="en-US" dirty="0"/>
          </a:p>
          <a:p>
            <a:r>
              <a:rPr lang="ar-SA" b="1" dirty="0"/>
              <a:t>تطور قوانين كرة القدم</a:t>
            </a:r>
            <a:r>
              <a:rPr lang="en-US" b="1" dirty="0"/>
              <a:t>[</a:t>
            </a:r>
            <a:r>
              <a:rPr lang="ar-SA" b="1" u="sng" dirty="0">
                <a:hlinkClick r:id="rId12" tooltip="عدل القسم: تطور قوانين كرة القدم"/>
              </a:rPr>
              <a:t>عدل</a:t>
            </a:r>
            <a:r>
              <a:rPr lang="en-US" b="1" dirty="0"/>
              <a:t>]</a:t>
            </a:r>
            <a:endParaRPr lang="en-US" dirty="0"/>
          </a:p>
          <a:p>
            <a:r>
              <a:rPr lang="ar-SA" b="1" dirty="0"/>
              <a:t>أولا</a:t>
            </a:r>
            <a:r>
              <a:rPr lang="en-US" b="1" dirty="0"/>
              <a:t>[</a:t>
            </a:r>
            <a:r>
              <a:rPr lang="ar-SA" b="1" u="sng" dirty="0">
                <a:hlinkClick r:id="rId13" tooltip="عدل القسم: أولا"/>
              </a:rPr>
              <a:t>عدل</a:t>
            </a:r>
            <a:r>
              <a:rPr lang="en-US" b="1" dirty="0"/>
              <a:t>]</a:t>
            </a:r>
            <a:endParaRPr lang="en-US" dirty="0"/>
          </a:p>
          <a:p>
            <a:r>
              <a:rPr lang="ar-SA" b="1" dirty="0"/>
              <a:t>قبل عام</a:t>
            </a:r>
            <a:r>
              <a:rPr lang="en-US" b="1" dirty="0"/>
              <a:t> </a:t>
            </a:r>
            <a:r>
              <a:rPr lang="en-US" b="1" u="sng" dirty="0">
                <a:hlinkClick r:id="rId10" tooltip="1863"/>
              </a:rPr>
              <a:t>1863</a:t>
            </a:r>
            <a:r>
              <a:rPr lang="en-US" b="1" dirty="0"/>
              <a:t> </a:t>
            </a:r>
            <a:r>
              <a:rPr lang="ar-SA" b="1" dirty="0"/>
              <a:t>كانت لعبة</a:t>
            </a:r>
            <a:r>
              <a:rPr lang="en-US" b="1" dirty="0"/>
              <a:t> </a:t>
            </a:r>
            <a:r>
              <a:rPr lang="ar-SA" b="1" u="sng" dirty="0">
                <a:hlinkClick r:id="rId14" tooltip="كرة القدم"/>
              </a:rPr>
              <a:t>كرة القدم</a:t>
            </a:r>
            <a:r>
              <a:rPr lang="en-US" b="1" dirty="0"/>
              <a:t> </a:t>
            </a:r>
            <a:r>
              <a:rPr lang="ar-SA" b="1" dirty="0"/>
              <a:t>تلعب بدون نظام أو</a:t>
            </a:r>
            <a:r>
              <a:rPr lang="en-US" b="1" dirty="0"/>
              <a:t> </a:t>
            </a:r>
            <a:r>
              <a:rPr lang="ar-SA" b="1" u="sng" dirty="0">
                <a:hlinkClick r:id="rId15" tooltip="قانون"/>
              </a:rPr>
              <a:t>قانون</a:t>
            </a:r>
            <a:r>
              <a:rPr lang="en-US" b="1" dirty="0"/>
              <a:t> </a:t>
            </a:r>
            <a:r>
              <a:rPr lang="ar-SA" b="1" dirty="0"/>
              <a:t>موحد, وكانت تشبه لعبة</a:t>
            </a:r>
            <a:r>
              <a:rPr lang="en-US" b="1" dirty="0"/>
              <a:t> </a:t>
            </a:r>
            <a:r>
              <a:rPr lang="ar-SA" b="1" u="sng" dirty="0">
                <a:hlinkClick r:id="rId16" tooltip="الرجبي"/>
              </a:rPr>
              <a:t>الرجبي</a:t>
            </a:r>
            <a:r>
              <a:rPr lang="en-US" b="1" dirty="0"/>
              <a:t> </a:t>
            </a:r>
            <a:r>
              <a:rPr lang="ar-SA" b="1" dirty="0"/>
              <a:t>وبعد ذلك تم تقسيمها إلى قسمين</a:t>
            </a:r>
            <a:r>
              <a:rPr lang="en-US" b="1" dirty="0"/>
              <a:t>:</a:t>
            </a:r>
            <a:endParaRPr lang="en-US" dirty="0"/>
          </a:p>
          <a:p>
            <a:pPr lvl="0"/>
            <a:r>
              <a:rPr lang="ar-SA" b="1" dirty="0"/>
              <a:t>الرجبي وتلعب بالقدم واليد</a:t>
            </a:r>
            <a:endParaRPr lang="en-US" dirty="0"/>
          </a:p>
          <a:p>
            <a:pPr lvl="0"/>
            <a:r>
              <a:rPr lang="ar-SA" b="1" dirty="0"/>
              <a:t>كرة القدم وتلعب بالقدم فقط وتعتبر مخالفة إذ تم لعبها باليد</a:t>
            </a:r>
            <a:endParaRPr lang="en-US" dirty="0"/>
          </a:p>
          <a:p>
            <a:r>
              <a:rPr lang="ar-SA" b="1" dirty="0"/>
              <a:t>ثانيا</a:t>
            </a:r>
            <a:r>
              <a:rPr lang="en-US" b="1" dirty="0"/>
              <a:t>[</a:t>
            </a:r>
            <a:r>
              <a:rPr lang="ar-SA" b="1" u="sng" dirty="0">
                <a:hlinkClick r:id="rId17" tooltip="عدل القسم: ثانيا"/>
              </a:rPr>
              <a:t>عدل</a:t>
            </a:r>
            <a:r>
              <a:rPr lang="en-US" b="1" dirty="0"/>
              <a:t>]</a:t>
            </a:r>
            <a:endParaRPr lang="en-US" dirty="0"/>
          </a:p>
          <a:p>
            <a:r>
              <a:rPr lang="ar-SA" b="1" dirty="0"/>
              <a:t>في عام</a:t>
            </a:r>
            <a:r>
              <a:rPr lang="en-US" b="1" dirty="0"/>
              <a:t> </a:t>
            </a:r>
            <a:r>
              <a:rPr lang="en-US" b="1" u="sng" dirty="0">
                <a:hlinkClick r:id="rId10" tooltip="1863"/>
              </a:rPr>
              <a:t>1863</a:t>
            </a:r>
            <a:r>
              <a:rPr lang="en-US" b="1" dirty="0"/>
              <a:t> </a:t>
            </a:r>
            <a:r>
              <a:rPr lang="ar-SA" b="1" dirty="0"/>
              <a:t>تم اصدار أول قانون للعبة كرة القدم في</a:t>
            </a:r>
            <a:r>
              <a:rPr lang="en-US" b="1" dirty="0"/>
              <a:t> </a:t>
            </a:r>
            <a:r>
              <a:rPr lang="ar-SA" b="1" u="sng" dirty="0">
                <a:hlinkClick r:id="rId18" tooltip="إنجلترا"/>
              </a:rPr>
              <a:t>إنجلترا</a:t>
            </a:r>
            <a:r>
              <a:rPr lang="en-US" b="1" dirty="0"/>
              <a:t>.</a:t>
            </a:r>
            <a:endParaRPr lang="en-US" dirty="0"/>
          </a:p>
          <a:p>
            <a:endParaRPr lang="ar-IQ" dirty="0"/>
          </a:p>
        </p:txBody>
      </p:sp>
    </p:spTree>
    <p:extLst>
      <p:ext uri="{BB962C8B-B14F-4D97-AF65-F5344CB8AC3E}">
        <p14:creationId xmlns:p14="http://schemas.microsoft.com/office/powerpoint/2010/main" val="115556983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620688"/>
            <a:ext cx="6777317" cy="5400600"/>
          </a:xfrm>
        </p:spPr>
        <p:txBody>
          <a:bodyPr>
            <a:normAutofit fontScale="70000" lnSpcReduction="20000"/>
          </a:bodyPr>
          <a:lstStyle/>
          <a:p>
            <a:r>
              <a:rPr lang="ar-SA" b="1" dirty="0"/>
              <a:t>ثالثا</a:t>
            </a:r>
            <a:r>
              <a:rPr lang="en-US" b="1" dirty="0"/>
              <a:t>[</a:t>
            </a:r>
            <a:r>
              <a:rPr lang="ar-SA" b="1" u="sng" dirty="0">
                <a:hlinkClick r:id="rId3" tooltip="عدل القسم: ثالثا"/>
              </a:rPr>
              <a:t>عدل</a:t>
            </a:r>
            <a:r>
              <a:rPr lang="en-US" b="1" dirty="0"/>
              <a:t>]</a:t>
            </a:r>
            <a:endParaRPr lang="en-US" dirty="0"/>
          </a:p>
          <a:p>
            <a:r>
              <a:rPr lang="ar-SA" b="1" dirty="0"/>
              <a:t>كان القانون يتضمن ثمانية قواعد وهي</a:t>
            </a:r>
            <a:r>
              <a:rPr lang="en-US" b="1" dirty="0"/>
              <a:t>:</a:t>
            </a:r>
            <a:endParaRPr lang="en-US" dirty="0"/>
          </a:p>
          <a:p>
            <a:pPr lvl="0"/>
            <a:r>
              <a:rPr lang="ar-SA" b="1" dirty="0"/>
              <a:t>عرض المرمى 7,30 مترا وكان الارتفاع غير محدد ولم تكن له عارضة افقيه</a:t>
            </a:r>
            <a:r>
              <a:rPr lang="en-US" b="1" dirty="0"/>
              <a:t>.</a:t>
            </a:r>
            <a:endParaRPr lang="en-US" dirty="0"/>
          </a:p>
          <a:p>
            <a:pPr lvl="0"/>
            <a:r>
              <a:rPr lang="ar-SA" b="1" dirty="0"/>
              <a:t>كان ممنوعا لعب الكرة</a:t>
            </a:r>
            <a:r>
              <a:rPr lang="en-US" b="1" dirty="0"/>
              <a:t> </a:t>
            </a:r>
            <a:r>
              <a:rPr lang="ar-SA" b="1" u="sng" dirty="0">
                <a:hlinkClick r:id="rId4" tooltip="اليد"/>
              </a:rPr>
              <a:t>باليد</a:t>
            </a:r>
            <a:r>
              <a:rPr lang="en-US" b="1" dirty="0"/>
              <a:t> </a:t>
            </a:r>
            <a:r>
              <a:rPr lang="ar-SA" b="1" dirty="0"/>
              <a:t>أو ضربها باليد ولكن كان مصرحا بتوقيف الكرة باليد وتهيئتها للعبها بالقدم كما في لعبة</a:t>
            </a:r>
            <a:r>
              <a:rPr lang="en-US" b="1" dirty="0"/>
              <a:t> </a:t>
            </a:r>
            <a:r>
              <a:rPr lang="ar-SA" b="1" u="sng" dirty="0">
                <a:hlinkClick r:id="rId5" tooltip="الهوكي"/>
              </a:rPr>
              <a:t>الهوكي</a:t>
            </a:r>
            <a:r>
              <a:rPr lang="en-US" b="1" dirty="0"/>
              <a:t> </a:t>
            </a:r>
            <a:r>
              <a:rPr lang="ar-SA" b="1" dirty="0"/>
              <a:t>الآن, ثم عدلت وأصبحت الكرة تلعب بالقدم فقط ماعدا</a:t>
            </a:r>
            <a:r>
              <a:rPr lang="en-US" b="1" dirty="0"/>
              <a:t> </a:t>
            </a:r>
            <a:r>
              <a:rPr lang="ar-SA" b="1" u="sng" dirty="0">
                <a:hlinkClick r:id="rId6" tooltip="حارس المرمى"/>
              </a:rPr>
              <a:t>حارس المرمى</a:t>
            </a:r>
            <a:r>
              <a:rPr lang="en-US" b="1" dirty="0"/>
              <a:t> </a:t>
            </a:r>
            <a:r>
              <a:rPr lang="ar-SA" b="1" dirty="0"/>
              <a:t>داخل منطقة جزائه</a:t>
            </a:r>
            <a:r>
              <a:rPr lang="en-US" b="1" dirty="0"/>
              <a:t>.</a:t>
            </a:r>
            <a:endParaRPr lang="en-US" dirty="0"/>
          </a:p>
          <a:p>
            <a:pPr lvl="0"/>
            <a:r>
              <a:rPr lang="ar-SA" b="1" dirty="0" err="1"/>
              <a:t>لايسمح</a:t>
            </a:r>
            <a:r>
              <a:rPr lang="ar-SA" b="1" dirty="0"/>
              <a:t> للاعب ان يلعب الكرة بقدمه وهي في الهواء ولكن يجب أن تلمس الأرض اولا قبل وصولها إلى اللاعب</a:t>
            </a:r>
            <a:r>
              <a:rPr lang="en-US" b="1" dirty="0"/>
              <a:t>.</a:t>
            </a:r>
            <a:endParaRPr lang="en-US" dirty="0"/>
          </a:p>
          <a:p>
            <a:pPr lvl="0"/>
            <a:r>
              <a:rPr lang="ar-SA" b="1" dirty="0"/>
              <a:t>عندما تخرج الكرة من لاعب خارج خط</a:t>
            </a:r>
            <a:r>
              <a:rPr lang="en-US" b="1" dirty="0"/>
              <a:t> </a:t>
            </a:r>
            <a:r>
              <a:rPr lang="ar-SA" b="1" u="sng" dirty="0">
                <a:hlinkClick r:id="rId7" tooltip="التماس"/>
              </a:rPr>
              <a:t>التماس</a:t>
            </a:r>
            <a:r>
              <a:rPr lang="en-US" b="1" dirty="0"/>
              <a:t> </a:t>
            </a:r>
            <a:r>
              <a:rPr lang="ar-SA" b="1" dirty="0"/>
              <a:t>يرمى هو نفسه رمية التماس ولكن بضربها بالقدم إلى اتجاه الوسط ويرميها مستقيماً </a:t>
            </a:r>
            <a:r>
              <a:rPr lang="ar-SA" b="1" dirty="0" err="1"/>
              <a:t>للامام</a:t>
            </a:r>
            <a:r>
              <a:rPr lang="en-US" b="1" dirty="0"/>
              <a:t>.</a:t>
            </a:r>
            <a:endParaRPr lang="en-US" dirty="0"/>
          </a:p>
          <a:p>
            <a:pPr lvl="0"/>
            <a:r>
              <a:rPr lang="ar-SA" b="1" dirty="0"/>
              <a:t>إذا تم احراز هدف يبدأ الفريق للعب مرة ثانية بضربة مرمى</a:t>
            </a:r>
            <a:r>
              <a:rPr lang="en-US" b="1" dirty="0"/>
              <a:t>.</a:t>
            </a:r>
            <a:endParaRPr lang="en-US" dirty="0"/>
          </a:p>
          <a:p>
            <a:pPr lvl="0"/>
            <a:r>
              <a:rPr lang="ar-SA" b="1" dirty="0" err="1"/>
              <a:t>لاتوجد</a:t>
            </a:r>
            <a:r>
              <a:rPr lang="en-US" b="1" dirty="0"/>
              <a:t> </a:t>
            </a:r>
            <a:r>
              <a:rPr lang="ar-SA" b="1" u="sng" dirty="0">
                <a:hlinkClick r:id="rId8" tooltip="ضربة زاوية (كرة قدم)"/>
              </a:rPr>
              <a:t>ضربة ركنية</a:t>
            </a:r>
            <a:endParaRPr lang="en-US" dirty="0"/>
          </a:p>
          <a:p>
            <a:pPr lvl="0"/>
            <a:r>
              <a:rPr lang="ar-SA" b="1" dirty="0"/>
              <a:t>إذا تقدم لاعب بالكرة يكون الخصم بعيدا عنه بمسافة 6 خطوات على الاقل</a:t>
            </a:r>
            <a:endParaRPr lang="en-US" dirty="0"/>
          </a:p>
          <a:p>
            <a:pPr lvl="0"/>
            <a:r>
              <a:rPr lang="ar-SA" b="1" dirty="0"/>
              <a:t>عند وقوف مهاجم خلف الكرة في انتظارها في نصف ملعب الفريق الاخر يحتسب ذلك تسللا, حتى لو كان جميع مدافعي الخصم خلفه, اي انه يجب أن يذهب المهاجم خلف الكرة </a:t>
            </a:r>
            <a:r>
              <a:rPr lang="ar-SA" b="1" dirty="0" err="1"/>
              <a:t>ولاينتظرها</a:t>
            </a:r>
            <a:r>
              <a:rPr lang="en-US" b="1" dirty="0"/>
              <a:t>.</a:t>
            </a:r>
            <a:endParaRPr lang="en-US" dirty="0"/>
          </a:p>
          <a:p>
            <a:r>
              <a:rPr lang="ar-SA" b="1" dirty="0"/>
              <a:t>الكتف ودفع اللاعب ممنوع, وذلك إذا كانت الكرة مع اللاعب, اما إذا لم تكن معه فيصرح بدفعه </a:t>
            </a:r>
            <a:r>
              <a:rPr lang="ar-SA" b="1" dirty="0" err="1"/>
              <a:t>ومكاتفته</a:t>
            </a:r>
            <a:r>
              <a:rPr lang="en-US" b="1" dirty="0"/>
              <a:t>.</a:t>
            </a:r>
            <a:endParaRPr lang="en-US" dirty="0"/>
          </a:p>
          <a:p>
            <a:endParaRPr lang="ar-IQ" dirty="0"/>
          </a:p>
        </p:txBody>
      </p:sp>
    </p:spTree>
    <p:extLst>
      <p:ext uri="{BB962C8B-B14F-4D97-AF65-F5344CB8AC3E}">
        <p14:creationId xmlns:p14="http://schemas.microsoft.com/office/powerpoint/2010/main" val="120331465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55000" lnSpcReduction="20000"/>
          </a:bodyPr>
          <a:lstStyle/>
          <a:p>
            <a:r>
              <a:rPr lang="ar-SA" b="1" dirty="0"/>
              <a:t>التعديلات في مواد قوانين كرة القدم</a:t>
            </a:r>
            <a:r>
              <a:rPr lang="en-US" b="1" dirty="0"/>
              <a:t>[</a:t>
            </a:r>
            <a:r>
              <a:rPr lang="ar-SA" b="1" u="sng" dirty="0">
                <a:hlinkClick r:id="rId3" tooltip="عدل القسم: التعديلات في مواد قوانين كرة القدم"/>
              </a:rPr>
              <a:t>عدل</a:t>
            </a:r>
            <a:r>
              <a:rPr lang="en-US" b="1" dirty="0"/>
              <a:t>]</a:t>
            </a:r>
            <a:endParaRPr lang="en-US" sz="1600" dirty="0"/>
          </a:p>
          <a:p>
            <a:r>
              <a:rPr lang="ar-SA" b="1" dirty="0" err="1"/>
              <a:t>أولا:الملعب</a:t>
            </a:r>
            <a:r>
              <a:rPr lang="en-US" b="1" dirty="0"/>
              <a:t>[</a:t>
            </a:r>
            <a:r>
              <a:rPr lang="ar-SA" b="1" u="sng" dirty="0">
                <a:hlinkClick r:id="rId4" tooltip="عدل القسم: أولا:الملعب"/>
              </a:rPr>
              <a:t>عدل</a:t>
            </a:r>
            <a:r>
              <a:rPr lang="en-US" b="1" dirty="0"/>
              <a:t>]</a:t>
            </a:r>
            <a:endParaRPr lang="en-US" sz="1600" dirty="0"/>
          </a:p>
          <a:p>
            <a:pPr lvl="0"/>
            <a:r>
              <a:rPr lang="ar-SA" b="1" dirty="0"/>
              <a:t>في عام</a:t>
            </a:r>
            <a:r>
              <a:rPr lang="en-US" b="1" dirty="0"/>
              <a:t> </a:t>
            </a:r>
            <a:r>
              <a:rPr lang="en-US" b="1" u="sng" dirty="0">
                <a:hlinkClick r:id="rId5" tooltip="1863"/>
              </a:rPr>
              <a:t>1863</a:t>
            </a:r>
            <a:r>
              <a:rPr lang="en-US" b="1" dirty="0"/>
              <a:t> </a:t>
            </a:r>
            <a:r>
              <a:rPr lang="ar-SA" b="1" dirty="0"/>
              <a:t>كان طول الملعب 180 متراً والعرض 90 متراً ولم يكن هناك نص في القانون بهذا ولكن كانت هذه هي المساحة الفعلية</a:t>
            </a:r>
            <a:r>
              <a:rPr lang="en-US" b="1" dirty="0"/>
              <a:t>.</a:t>
            </a:r>
            <a:endParaRPr lang="en-US" sz="1600" dirty="0"/>
          </a:p>
          <a:p>
            <a:pPr lvl="0"/>
            <a:r>
              <a:rPr lang="ar-SA" b="1" dirty="0"/>
              <a:t>في عام</a:t>
            </a:r>
            <a:r>
              <a:rPr lang="en-US" b="1" dirty="0"/>
              <a:t> </a:t>
            </a:r>
            <a:r>
              <a:rPr lang="en-US" b="1" u="sng" dirty="0">
                <a:hlinkClick r:id="rId6" tooltip="1906"/>
              </a:rPr>
              <a:t>1906</a:t>
            </a:r>
            <a:r>
              <a:rPr lang="en-US" b="1" dirty="0"/>
              <a:t> </a:t>
            </a:r>
            <a:r>
              <a:rPr lang="ar-SA" b="1" dirty="0"/>
              <a:t>كانت ابعاد الملعب كما يلي</a:t>
            </a:r>
            <a:r>
              <a:rPr lang="en-US" b="1" dirty="0"/>
              <a:t> :</a:t>
            </a:r>
            <a:endParaRPr lang="en-US" sz="1600" dirty="0"/>
          </a:p>
          <a:p>
            <a:pPr lvl="1"/>
            <a:r>
              <a:rPr lang="ar-SA" sz="2400" b="1" dirty="0"/>
              <a:t>الطول من 100 إلى 110</a:t>
            </a:r>
            <a:r>
              <a:rPr lang="en-US" sz="2400" b="1" dirty="0"/>
              <a:t>.</a:t>
            </a:r>
            <a:endParaRPr lang="en-US" sz="1600" dirty="0"/>
          </a:p>
          <a:p>
            <a:pPr lvl="1"/>
            <a:r>
              <a:rPr lang="ar-SA" sz="2400" b="1" dirty="0"/>
              <a:t>العرض من 65 إلى 75</a:t>
            </a:r>
            <a:r>
              <a:rPr lang="en-US" sz="2400" b="1" dirty="0"/>
              <a:t>.</a:t>
            </a:r>
            <a:endParaRPr lang="en-US" sz="1600" dirty="0"/>
          </a:p>
          <a:p>
            <a:pPr lvl="0"/>
            <a:r>
              <a:rPr lang="ar-SA" b="1" dirty="0"/>
              <a:t>في عام</a:t>
            </a:r>
            <a:r>
              <a:rPr lang="en-US" b="1" dirty="0"/>
              <a:t> </a:t>
            </a:r>
            <a:r>
              <a:rPr lang="en-US" b="1" u="sng" dirty="0">
                <a:hlinkClick r:id="rId7" tooltip="1920"/>
              </a:rPr>
              <a:t>1920</a:t>
            </a:r>
            <a:r>
              <a:rPr lang="en-US" b="1" dirty="0"/>
              <a:t> </a:t>
            </a:r>
            <a:r>
              <a:rPr lang="ar-SA" b="1" dirty="0"/>
              <a:t>كانت ابعاد الملعب كما يلي</a:t>
            </a:r>
            <a:endParaRPr lang="en-US" sz="1600" dirty="0"/>
          </a:p>
          <a:p>
            <a:pPr lvl="1"/>
            <a:r>
              <a:rPr lang="ar-SA" sz="2400" b="1" dirty="0"/>
              <a:t>الطول من 90 إلى 120 متراً</a:t>
            </a:r>
            <a:endParaRPr lang="en-US" sz="1600" dirty="0"/>
          </a:p>
          <a:p>
            <a:pPr lvl="1"/>
            <a:r>
              <a:rPr lang="ar-SA" sz="2400" b="1" dirty="0"/>
              <a:t>العرض من 50 إلى 90 متراً</a:t>
            </a:r>
            <a:r>
              <a:rPr lang="en-US" sz="2400" b="1" dirty="0"/>
              <a:t>.</a:t>
            </a:r>
            <a:endParaRPr lang="en-US" sz="1600" dirty="0"/>
          </a:p>
          <a:p>
            <a:pPr lvl="0"/>
            <a:r>
              <a:rPr lang="ar-SA" b="1" dirty="0"/>
              <a:t>وكان تطور تحديد الملعب كالتالي</a:t>
            </a:r>
            <a:r>
              <a:rPr lang="en-US" b="1" dirty="0"/>
              <a:t>:</a:t>
            </a:r>
            <a:endParaRPr lang="en-US" sz="1600" dirty="0"/>
          </a:p>
          <a:p>
            <a:pPr lvl="1"/>
            <a:r>
              <a:rPr lang="ar-SA" sz="2400" b="1" dirty="0"/>
              <a:t>في عام</a:t>
            </a:r>
            <a:r>
              <a:rPr lang="en-US" sz="2400" b="1" dirty="0"/>
              <a:t> </a:t>
            </a:r>
            <a:r>
              <a:rPr lang="en-US" sz="2400" b="1" u="sng" dirty="0">
                <a:hlinkClick r:id="rId5" tooltip="1863"/>
              </a:rPr>
              <a:t>1863</a:t>
            </a:r>
            <a:r>
              <a:rPr lang="en-US" sz="2400" b="1" dirty="0"/>
              <a:t> </a:t>
            </a:r>
            <a:r>
              <a:rPr lang="ar-SA" sz="2400" b="1" dirty="0"/>
              <a:t>كان الملعب يحدد فقط </a:t>
            </a:r>
            <a:r>
              <a:rPr lang="ar-SA" sz="2400" b="1" dirty="0" err="1"/>
              <a:t>باحاطته</a:t>
            </a:r>
            <a:r>
              <a:rPr lang="ar-SA" sz="2400" b="1" dirty="0"/>
              <a:t> بستة أعلام</a:t>
            </a:r>
            <a:r>
              <a:rPr lang="en-US" sz="2400" b="1" dirty="0"/>
              <a:t>.</a:t>
            </a:r>
            <a:endParaRPr lang="en-US" sz="1600" dirty="0"/>
          </a:p>
          <a:p>
            <a:pPr lvl="1"/>
            <a:r>
              <a:rPr lang="ar-SA" sz="2400" b="1" dirty="0"/>
              <a:t>في عام</a:t>
            </a:r>
            <a:r>
              <a:rPr lang="en-US" sz="2400" b="1" dirty="0"/>
              <a:t> </a:t>
            </a:r>
            <a:r>
              <a:rPr lang="en-US" sz="2400" b="1" u="sng" dirty="0">
                <a:hlinkClick r:id="rId8" tooltip="1898"/>
              </a:rPr>
              <a:t>1898</a:t>
            </a:r>
            <a:r>
              <a:rPr lang="en-US" sz="2400" b="1" dirty="0"/>
              <a:t> </a:t>
            </a:r>
            <a:r>
              <a:rPr lang="ar-SA" sz="2400" b="1" dirty="0"/>
              <a:t>حدد الملعب بخطي تماس وخط مرمى</a:t>
            </a:r>
            <a:endParaRPr lang="en-US" sz="1600" dirty="0"/>
          </a:p>
          <a:p>
            <a:pPr lvl="1"/>
            <a:r>
              <a:rPr lang="ar-SA" sz="2400" b="1" dirty="0"/>
              <a:t>في عام</a:t>
            </a:r>
            <a:r>
              <a:rPr lang="en-US" sz="2400" b="1" dirty="0"/>
              <a:t> </a:t>
            </a:r>
            <a:r>
              <a:rPr lang="en-US" sz="2400" b="1" u="sng" dirty="0">
                <a:hlinkClick r:id="rId9" tooltip="1909"/>
              </a:rPr>
              <a:t>1909</a:t>
            </a:r>
            <a:r>
              <a:rPr lang="en-US" sz="2400" b="1" dirty="0"/>
              <a:t> </a:t>
            </a:r>
            <a:r>
              <a:rPr lang="ar-SA" sz="2400" b="1" dirty="0"/>
              <a:t>انتقلت رايتا خط منتصف الملعب للخارج على مسافة متر واحد من الجهتين</a:t>
            </a:r>
            <a:endParaRPr lang="en-US" sz="1600" dirty="0"/>
          </a:p>
          <a:p>
            <a:pPr lvl="1"/>
            <a:r>
              <a:rPr lang="ar-SA" sz="2400" b="1" dirty="0"/>
              <a:t>في عام</a:t>
            </a:r>
            <a:r>
              <a:rPr lang="en-US" sz="2400" b="1" dirty="0"/>
              <a:t> </a:t>
            </a:r>
            <a:r>
              <a:rPr lang="en-US" sz="2400" b="1" u="sng" dirty="0">
                <a:hlinkClick r:id="rId10" tooltip="1913"/>
              </a:rPr>
              <a:t>1913</a:t>
            </a:r>
            <a:r>
              <a:rPr lang="en-US" sz="2400" b="1" dirty="0"/>
              <a:t> </a:t>
            </a:r>
            <a:r>
              <a:rPr lang="ar-SA" sz="2400" b="1" dirty="0"/>
              <a:t>وضعت دارة المنتصف في الملعب بنصف قطر 9 متر</a:t>
            </a:r>
            <a:endParaRPr lang="en-US" sz="1600" dirty="0"/>
          </a:p>
          <a:p>
            <a:r>
              <a:rPr lang="ar-SA" b="1" dirty="0" err="1"/>
              <a:t>ثانيا:المرمى</a:t>
            </a:r>
            <a:r>
              <a:rPr lang="en-US" b="1" dirty="0"/>
              <a:t>[</a:t>
            </a:r>
            <a:r>
              <a:rPr lang="ar-SA" b="1" u="sng" dirty="0">
                <a:hlinkClick r:id="rId11" tooltip="عدل القسم: ثانيا:المرمى"/>
              </a:rPr>
              <a:t>عدل</a:t>
            </a:r>
            <a:r>
              <a:rPr lang="en-US" b="1" dirty="0"/>
              <a:t>]</a:t>
            </a:r>
            <a:endParaRPr lang="en-US" sz="1600" dirty="0"/>
          </a:p>
          <a:p>
            <a:pPr lvl="0"/>
            <a:r>
              <a:rPr lang="ar-SA" b="1" dirty="0"/>
              <a:t>في عام 1863 كان المرمى عبارة عن قائمين المسافة بينمها 7,30 متر بدون عارضة افقية</a:t>
            </a:r>
            <a:endParaRPr lang="en-US" sz="1600" dirty="0"/>
          </a:p>
          <a:p>
            <a:pPr lvl="0"/>
            <a:r>
              <a:rPr lang="ar-SA" b="1" dirty="0"/>
              <a:t>في عام 1866 وضعت عارضة افقية فوق القائمين, ولم يحدد ارتفاع القائمين وكانت العارضة الافقية عبارة عن حبل أو اي شيء مشابه</a:t>
            </a:r>
            <a:r>
              <a:rPr lang="en-US" b="1" dirty="0"/>
              <a:t>.</a:t>
            </a:r>
            <a:endParaRPr lang="en-US" sz="1600" dirty="0"/>
          </a:p>
          <a:p>
            <a:pPr lvl="0"/>
            <a:r>
              <a:rPr lang="ar-SA" b="1" dirty="0"/>
              <a:t>في عام 1883 وضعت القوائم والعارضة من الخشب</a:t>
            </a:r>
            <a:r>
              <a:rPr lang="en-US" b="1" dirty="0"/>
              <a:t>.</a:t>
            </a:r>
            <a:endParaRPr lang="en-US" sz="1600" dirty="0"/>
          </a:p>
          <a:p>
            <a:pPr lvl="0"/>
            <a:r>
              <a:rPr lang="ar-SA" b="1" dirty="0"/>
              <a:t>في عام 1894 تم تحديد سمك القائمين والعارضة ليكون 12,5 سم</a:t>
            </a:r>
            <a:endParaRPr lang="en-US" sz="1600" dirty="0"/>
          </a:p>
          <a:p>
            <a:pPr lvl="0"/>
            <a:r>
              <a:rPr lang="ar-SA" b="1" dirty="0"/>
              <a:t>في عام 1925 وضع الشبكة خلف المرمى</a:t>
            </a:r>
            <a:endParaRPr lang="en-US" sz="1600" dirty="0"/>
          </a:p>
          <a:p>
            <a:pPr lvl="0"/>
            <a:r>
              <a:rPr lang="ar-SA" b="1" dirty="0"/>
              <a:t>في عام 1937 حددت ابعاد المرمى بالضبط وكان العرض 7,32 متراً والارتفاع 2,44 متراً</a:t>
            </a:r>
            <a:r>
              <a:rPr lang="en-US" b="1" dirty="0"/>
              <a:t>.</a:t>
            </a:r>
            <a:endParaRPr lang="en-US" sz="1600" dirty="0"/>
          </a:p>
          <a:p>
            <a:endParaRPr lang="ar-IQ" dirty="0"/>
          </a:p>
        </p:txBody>
      </p:sp>
    </p:spTree>
    <p:extLst>
      <p:ext uri="{BB962C8B-B14F-4D97-AF65-F5344CB8AC3E}">
        <p14:creationId xmlns:p14="http://schemas.microsoft.com/office/powerpoint/2010/main" val="409596839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70000" lnSpcReduction="20000"/>
          </a:bodyPr>
          <a:lstStyle/>
          <a:p>
            <a:pPr lvl="0"/>
            <a:r>
              <a:rPr lang="ar-SA" b="1" dirty="0"/>
              <a:t>2,44 متراً</a:t>
            </a:r>
            <a:r>
              <a:rPr lang="en-US" b="1" dirty="0"/>
              <a:t>.</a:t>
            </a:r>
            <a:endParaRPr lang="en-US" dirty="0"/>
          </a:p>
          <a:p>
            <a:r>
              <a:rPr lang="ar-SA" b="1" dirty="0"/>
              <a:t>ثالثا: مناطق اللعب</a:t>
            </a:r>
            <a:r>
              <a:rPr lang="en-US" b="1" dirty="0"/>
              <a:t>[</a:t>
            </a:r>
            <a:r>
              <a:rPr lang="ar-SA" b="1" u="sng" dirty="0">
                <a:hlinkClick r:id="rId3" tooltip="عدل القسم: ثالثا: مناطق اللعب"/>
              </a:rPr>
              <a:t>عدل</a:t>
            </a:r>
            <a:r>
              <a:rPr lang="en-US" b="1" dirty="0"/>
              <a:t>]</a:t>
            </a:r>
            <a:endParaRPr lang="en-US" dirty="0"/>
          </a:p>
          <a:p>
            <a:pPr lvl="0"/>
            <a:r>
              <a:rPr lang="ar-SA" b="1" dirty="0"/>
              <a:t>في عام 1898 حددت المنطقة الركنية بحيث تكون ربع دائرة نصف قطرها متر واحد</a:t>
            </a:r>
            <a:r>
              <a:rPr lang="en-US" b="1" dirty="0"/>
              <a:t>.</a:t>
            </a:r>
            <a:endParaRPr lang="en-US" dirty="0"/>
          </a:p>
          <a:p>
            <a:pPr lvl="0"/>
            <a:r>
              <a:rPr lang="ar-SA" b="1" dirty="0"/>
              <a:t>في عام 1903 حددت منطقة المرمى ومنطقة الجزاء ونقطة الجزاء بنفس ابعادها الحالية</a:t>
            </a:r>
            <a:endParaRPr lang="en-US" dirty="0"/>
          </a:p>
          <a:p>
            <a:pPr lvl="0"/>
            <a:r>
              <a:rPr lang="ar-SA" b="1" dirty="0"/>
              <a:t>في عام 1937 تم تخطيط قوس خارج منطقة الجزاء وكان هذا اقتراح الحكم العربي المصري عثمان نوري</a:t>
            </a:r>
            <a:r>
              <a:rPr lang="en-US" b="1" dirty="0"/>
              <a:t>.</a:t>
            </a:r>
            <a:endParaRPr lang="en-US" dirty="0"/>
          </a:p>
          <a:p>
            <a:r>
              <a:rPr lang="ar-SA" b="1" dirty="0" err="1"/>
              <a:t>رابعاً:الكرة</a:t>
            </a:r>
            <a:r>
              <a:rPr lang="en-US" b="1" dirty="0"/>
              <a:t>[</a:t>
            </a:r>
            <a:r>
              <a:rPr lang="ar-SA" b="1" u="sng" dirty="0">
                <a:hlinkClick r:id="rId4" tooltip="عدل القسم: رابعاً:الكرة"/>
              </a:rPr>
              <a:t>عدل</a:t>
            </a:r>
            <a:r>
              <a:rPr lang="en-US" b="1" dirty="0"/>
              <a:t>]</a:t>
            </a:r>
            <a:endParaRPr lang="en-US" dirty="0"/>
          </a:p>
          <a:p>
            <a:pPr lvl="0"/>
            <a:r>
              <a:rPr lang="ar-SA" b="1" dirty="0"/>
              <a:t>في عام</a:t>
            </a:r>
            <a:r>
              <a:rPr lang="en-US" b="1" dirty="0"/>
              <a:t> </a:t>
            </a:r>
            <a:r>
              <a:rPr lang="en-US" b="1" u="sng" dirty="0">
                <a:hlinkClick r:id="rId5" tooltip="1871"/>
              </a:rPr>
              <a:t>1871</a:t>
            </a:r>
            <a:r>
              <a:rPr lang="en-US" b="1" dirty="0"/>
              <a:t> </a:t>
            </a:r>
            <a:r>
              <a:rPr lang="ar-SA" b="1" dirty="0"/>
              <a:t>كان محيطها بين 68,5 سم و 71 سم</a:t>
            </a:r>
            <a:r>
              <a:rPr lang="en-US" b="1" dirty="0"/>
              <a:t>.</a:t>
            </a:r>
            <a:endParaRPr lang="en-US" dirty="0"/>
          </a:p>
          <a:p>
            <a:pPr lvl="0"/>
            <a:r>
              <a:rPr lang="ar-SA" b="1" dirty="0"/>
              <a:t>في عام</a:t>
            </a:r>
            <a:r>
              <a:rPr lang="en-US" b="1" dirty="0"/>
              <a:t> </a:t>
            </a:r>
            <a:r>
              <a:rPr lang="en-US" b="1" u="sng" dirty="0">
                <a:hlinkClick r:id="rId6"/>
              </a:rPr>
              <a:t>[1]</a:t>
            </a:r>
            <a:r>
              <a:rPr lang="en-US" b="1" dirty="0"/>
              <a:t> </a:t>
            </a:r>
            <a:r>
              <a:rPr lang="ar-SA" b="1" dirty="0"/>
              <a:t>كان وزنها بين 370 جرام و 425 جرام</a:t>
            </a:r>
            <a:endParaRPr lang="en-US" dirty="0"/>
          </a:p>
          <a:p>
            <a:pPr lvl="0"/>
            <a:r>
              <a:rPr lang="ar-SA" b="1" dirty="0"/>
              <a:t>في عام 1906 تم النص على ان يكون الغطاء الخارجي للكرة مصنوعا من الجلد</a:t>
            </a:r>
            <a:endParaRPr lang="en-US" dirty="0"/>
          </a:p>
          <a:p>
            <a:pPr lvl="0"/>
            <a:r>
              <a:rPr lang="ar-SA" b="1" dirty="0"/>
              <a:t>في عام 1923 تم تعديل وزن الكرة ليصبح بين 370 و 450 جرام</a:t>
            </a:r>
            <a:r>
              <a:rPr lang="en-US" b="1" dirty="0"/>
              <a:t>.</a:t>
            </a:r>
            <a:endParaRPr lang="en-US" dirty="0"/>
          </a:p>
          <a:p>
            <a:pPr lvl="0"/>
            <a:r>
              <a:rPr lang="ar-SA" b="1" dirty="0"/>
              <a:t>في عام 1937 تم تعديل محيط الكرة ليصبح من 68 سم إلى 71 سم (كما هو حالياً</a:t>
            </a:r>
            <a:r>
              <a:rPr lang="en-US" b="1" dirty="0"/>
              <a:t>)</a:t>
            </a:r>
            <a:endParaRPr lang="en-US" dirty="0"/>
          </a:p>
          <a:p>
            <a:pPr lvl="0"/>
            <a:r>
              <a:rPr lang="ar-SA" b="1" dirty="0"/>
              <a:t>في عام 1937 تم تعديل وزن الكرة ليصبح وزنها 396 جرام إلى 453 (كما هو حالياً</a:t>
            </a:r>
            <a:r>
              <a:rPr lang="en-US" b="1" dirty="0"/>
              <a:t>)</a:t>
            </a:r>
            <a:endParaRPr lang="en-US" dirty="0"/>
          </a:p>
          <a:p>
            <a:endParaRPr lang="ar-IQ" dirty="0"/>
          </a:p>
        </p:txBody>
      </p:sp>
    </p:spTree>
    <p:extLst>
      <p:ext uri="{BB962C8B-B14F-4D97-AF65-F5344CB8AC3E}">
        <p14:creationId xmlns:p14="http://schemas.microsoft.com/office/powerpoint/2010/main" val="33591972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47500" lnSpcReduction="20000"/>
          </a:bodyPr>
          <a:lstStyle/>
          <a:p>
            <a:r>
              <a:rPr lang="ar-SA" b="1" dirty="0"/>
              <a:t>خامساً: حارس المرمى</a:t>
            </a:r>
            <a:r>
              <a:rPr lang="en-US" b="1" dirty="0"/>
              <a:t>[</a:t>
            </a:r>
            <a:r>
              <a:rPr lang="ar-SA" b="1" u="sng" dirty="0">
                <a:hlinkClick r:id="rId3" tooltip="عدل القسم: خامساً: حارس المرمى"/>
              </a:rPr>
              <a:t>عدل</a:t>
            </a:r>
            <a:r>
              <a:rPr lang="en-US" b="1" dirty="0"/>
              <a:t>]</a:t>
            </a:r>
            <a:endParaRPr lang="en-US" dirty="0"/>
          </a:p>
          <a:p>
            <a:pPr lvl="0"/>
            <a:r>
              <a:rPr lang="ar-SA" b="1" dirty="0"/>
              <a:t>في عام 1870 كان يسمح له بمسك الكرة باليد في اي مكان بالملعب</a:t>
            </a:r>
            <a:r>
              <a:rPr lang="en-US" b="1" dirty="0"/>
              <a:t>.</a:t>
            </a:r>
            <a:endParaRPr lang="en-US" dirty="0"/>
          </a:p>
          <a:p>
            <a:pPr lvl="0"/>
            <a:r>
              <a:rPr lang="ar-SA" b="1" dirty="0"/>
              <a:t>في عام 1887 كان يسمح له بالجري خطوتين والكرة في يده دون </a:t>
            </a:r>
            <a:r>
              <a:rPr lang="ar-SA" b="1" dirty="0" err="1"/>
              <a:t>تنطيطها</a:t>
            </a:r>
            <a:r>
              <a:rPr lang="ar-SA" b="1" dirty="0"/>
              <a:t> ولكن يجب عليه ان </a:t>
            </a:r>
            <a:r>
              <a:rPr lang="ar-SA" b="1" dirty="0" err="1"/>
              <a:t>ينططها</a:t>
            </a:r>
            <a:r>
              <a:rPr lang="ar-SA" b="1" dirty="0"/>
              <a:t> على الأرض بعد ذلك وكان مصرحاً بتغيير حارس المرمى مع باقي اللاعبين</a:t>
            </a:r>
            <a:r>
              <a:rPr lang="en-US" b="1" dirty="0"/>
              <a:t>.</a:t>
            </a:r>
            <a:endParaRPr lang="en-US" dirty="0"/>
          </a:p>
          <a:p>
            <a:pPr lvl="0"/>
            <a:r>
              <a:rPr lang="ar-SA" b="1" dirty="0"/>
              <a:t>في عام 1892 يسمح بكتف حارس المرمى عندما تكون الكرة معه</a:t>
            </a:r>
            <a:r>
              <a:rPr lang="en-US" b="1" dirty="0"/>
              <a:t>.</a:t>
            </a:r>
            <a:endParaRPr lang="en-US" dirty="0"/>
          </a:p>
          <a:p>
            <a:pPr lvl="0"/>
            <a:r>
              <a:rPr lang="ar-SA" b="1" dirty="0"/>
              <a:t>في عام 1903 </a:t>
            </a:r>
            <a:r>
              <a:rPr lang="ar-SA" b="1" dirty="0" err="1"/>
              <a:t>لايسمح</a:t>
            </a:r>
            <a:r>
              <a:rPr lang="ar-SA" b="1" dirty="0"/>
              <a:t> </a:t>
            </a:r>
            <a:r>
              <a:rPr lang="ar-SA" b="1" dirty="0" err="1"/>
              <a:t>بمكاتفة</a:t>
            </a:r>
            <a:r>
              <a:rPr lang="ar-SA" b="1" dirty="0"/>
              <a:t> حارس المرمى داخل منطقة مرماه الا إذا كان ممسكاً بالكرة كما هو متبع الآن ولكن مسموح </a:t>
            </a:r>
            <a:r>
              <a:rPr lang="ar-SA" b="1" dirty="0" err="1"/>
              <a:t>بمكاتفته</a:t>
            </a:r>
            <a:r>
              <a:rPr lang="ar-SA" b="1" dirty="0"/>
              <a:t> في اي منطقة أخرى</a:t>
            </a:r>
            <a:r>
              <a:rPr lang="en-US" b="1" dirty="0"/>
              <a:t>.</a:t>
            </a:r>
            <a:endParaRPr lang="en-US" dirty="0"/>
          </a:p>
          <a:p>
            <a:pPr lvl="0"/>
            <a:r>
              <a:rPr lang="ar-SA" b="1" dirty="0"/>
              <a:t>في عام 1912 أصبح مسموحاً لحارس المرمى بأن يلعب الكرة بيده في منطقة جزاءه</a:t>
            </a:r>
            <a:endParaRPr lang="en-US" dirty="0"/>
          </a:p>
          <a:p>
            <a:pPr lvl="0"/>
            <a:r>
              <a:rPr lang="ar-SA" b="1" dirty="0"/>
              <a:t>في عام 1931 أصبح مسموحاً لحارس المرمى بالجري بالكرة وهي في يده 4 خطوات وهو </a:t>
            </a:r>
            <a:r>
              <a:rPr lang="ar-SA" b="1" dirty="0" err="1"/>
              <a:t>ينططها</a:t>
            </a:r>
            <a:r>
              <a:rPr lang="ar-SA" b="1" dirty="0"/>
              <a:t> على الأرض</a:t>
            </a:r>
            <a:r>
              <a:rPr lang="en-US" b="1" dirty="0"/>
              <a:t>.</a:t>
            </a:r>
            <a:endParaRPr lang="en-US" dirty="0"/>
          </a:p>
          <a:p>
            <a:pPr lvl="0"/>
            <a:r>
              <a:rPr lang="ar-SA" b="1" dirty="0"/>
              <a:t>في عام 1941 حارس المرمى إذا سار اربع خطوات ثم وضع الكرة على الأرض دون </a:t>
            </a:r>
            <a:r>
              <a:rPr lang="ar-SA" b="1" dirty="0" err="1"/>
              <a:t>تنطيطها</a:t>
            </a:r>
            <a:r>
              <a:rPr lang="ar-SA" b="1" dirty="0"/>
              <a:t> وكان هناك اتصال بالكرة وجسمه ( دون تركها في اللعب) يعاقب بركلة حرة غير مباشرة</a:t>
            </a:r>
            <a:r>
              <a:rPr lang="en-US" b="1" dirty="0"/>
              <a:t>.</a:t>
            </a:r>
            <a:endParaRPr lang="en-US" dirty="0"/>
          </a:p>
          <a:p>
            <a:pPr lvl="0"/>
            <a:r>
              <a:rPr lang="ar-SA" b="1" dirty="0"/>
              <a:t>في عام 1966 عندما اقيمت نهائيات كاس العالم في إنجلترا تعادل منتخبا أوروجواي وإنجلترا (صفر - صفر) وعندما </a:t>
            </a:r>
            <a:r>
              <a:rPr lang="ar-SA" b="1" dirty="0" err="1"/>
              <a:t>أقتربت</a:t>
            </a:r>
            <a:r>
              <a:rPr lang="ar-SA" b="1" dirty="0"/>
              <a:t> المباراة من نهايتها اراد منتخب أوروجواي انهاء المباراة بالتعادل فأخذ حارس المرمى الكرة وسار بها داخل منطقة جزاءه أربع خطوات ثم نططها على الأرض فله حقه في أربع أخرى وأستمر في ذلك يميناً ويساراً حتى </a:t>
            </a:r>
            <a:r>
              <a:rPr lang="ar-SA" b="1" dirty="0" err="1"/>
              <a:t>إنتهت</a:t>
            </a:r>
            <a:r>
              <a:rPr lang="ar-SA" b="1" dirty="0"/>
              <a:t> المباراة بالتعادل بعد أن ضاع معظم الوقت</a:t>
            </a:r>
            <a:r>
              <a:rPr lang="en-US" b="1" dirty="0"/>
              <a:t>.</a:t>
            </a:r>
            <a:endParaRPr lang="en-US" dirty="0"/>
          </a:p>
          <a:p>
            <a:pPr lvl="0"/>
            <a:r>
              <a:rPr lang="ar-SA" b="1" dirty="0"/>
              <a:t>في عام 1968 فطنت اللجنة الأولمبية إلى ما حدث لحارس الأوروجواي </a:t>
            </a:r>
            <a:r>
              <a:rPr lang="ar-SA" b="1" dirty="0" err="1"/>
              <a:t>فاصدرت</a:t>
            </a:r>
            <a:r>
              <a:rPr lang="ar-SA" b="1" dirty="0"/>
              <a:t> تعديلاتها إلى أن تقتضي بأن حارس المرمى بعد أن يسير بالكرة أربع خطوات لا يحق له ان يأخذها مرة أخرى بيديه الا إذا لمسها لاعب آخر</a:t>
            </a:r>
            <a:r>
              <a:rPr lang="en-US" b="1" dirty="0"/>
              <a:t>.</a:t>
            </a:r>
            <a:endParaRPr lang="en-US" dirty="0"/>
          </a:p>
          <a:p>
            <a:pPr lvl="0"/>
            <a:r>
              <a:rPr lang="ar-SA" b="1" dirty="0"/>
              <a:t>وقد تم التلاعب في هذا القانون أيضاً حيث كان الحارس يمشي اربع خطوات ويعطي زميله الكرة الذي يعيدها له ويكررون ذلك، فأصدرت تعديلات عام 1982 على أن الحارس لا يحق له مسك الكرة بيديه بعد أربع خطوات ويجب تمريرها لزميله</a:t>
            </a:r>
            <a:r>
              <a:rPr lang="en-US" b="1" dirty="0"/>
              <a:t>.</a:t>
            </a:r>
            <a:endParaRPr lang="en-US" dirty="0"/>
          </a:p>
          <a:p>
            <a:pPr lvl="0"/>
            <a:r>
              <a:rPr lang="ar-SA" b="1" dirty="0"/>
              <a:t>وهنا زاد ذكاء الحراس حيث يتقربون </a:t>
            </a:r>
            <a:r>
              <a:rPr lang="ar-SA" b="1" dirty="0" err="1"/>
              <a:t>بالاربع</a:t>
            </a:r>
            <a:r>
              <a:rPr lang="ar-SA" b="1" dirty="0"/>
              <a:t> الخطوات إلى الزميل </a:t>
            </a:r>
            <a:r>
              <a:rPr lang="ar-SA" b="1" dirty="0" err="1"/>
              <a:t>ليمررونها</a:t>
            </a:r>
            <a:r>
              <a:rPr lang="ar-SA" b="1" dirty="0"/>
              <a:t> له ثم يعيدونها مرة أخرى، وفي عام 1985 اصدر </a:t>
            </a:r>
            <a:r>
              <a:rPr lang="ar-SA" b="1" dirty="0" err="1"/>
              <a:t>الإتحاد</a:t>
            </a:r>
            <a:r>
              <a:rPr lang="ar-SA" b="1" dirty="0"/>
              <a:t> الدولي قانوناً ينص ان الحارس إذا مرر الكرة إلى زميله </a:t>
            </a:r>
            <a:r>
              <a:rPr lang="ar-SA" b="1" dirty="0" err="1"/>
              <a:t>لايجوز</a:t>
            </a:r>
            <a:r>
              <a:rPr lang="ar-SA" b="1" dirty="0"/>
              <a:t> استردادها الا إذا لمست زميلاً اخر خارج منطقة الجزاء</a:t>
            </a:r>
            <a:r>
              <a:rPr lang="en-US" b="1" dirty="0"/>
              <a:t>.</a:t>
            </a:r>
            <a:endParaRPr lang="en-US" dirty="0"/>
          </a:p>
          <a:p>
            <a:pPr lvl="0"/>
            <a:r>
              <a:rPr lang="ar-SA" b="1" dirty="0"/>
              <a:t>والان أصبح حارس المرمى لا يجوز له </a:t>
            </a:r>
            <a:r>
              <a:rPr lang="ar-SA" b="1" dirty="0" err="1"/>
              <a:t>إسترداد</a:t>
            </a:r>
            <a:r>
              <a:rPr lang="ar-SA" b="1" dirty="0"/>
              <a:t> الكرة من زميله بيديه انما بقدمه, وهذا يسمح للمهاجمين بالضغط على الحارس و </a:t>
            </a:r>
            <a:r>
              <a:rPr lang="ar-SA" b="1" dirty="0" err="1"/>
              <a:t>أسترداد</a:t>
            </a:r>
            <a:r>
              <a:rPr lang="ar-SA" b="1" dirty="0"/>
              <a:t> الكرة, وحددت فترة لأخذ الحارس الكرة بيده</a:t>
            </a:r>
            <a:r>
              <a:rPr lang="en-US" b="1" dirty="0"/>
              <a:t>.</a:t>
            </a:r>
            <a:endParaRPr lang="en-US" dirty="0"/>
          </a:p>
          <a:p>
            <a:endParaRPr lang="ar-IQ" dirty="0"/>
          </a:p>
        </p:txBody>
      </p:sp>
    </p:spTree>
    <p:extLst>
      <p:ext uri="{BB962C8B-B14F-4D97-AF65-F5344CB8AC3E}">
        <p14:creationId xmlns:p14="http://schemas.microsoft.com/office/powerpoint/2010/main" val="1167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2086</Words>
  <Application>Microsoft Office PowerPoint</Application>
  <PresentationFormat>عرض على الشاشة (3:4)‏</PresentationFormat>
  <Paragraphs>273</Paragraphs>
  <Slides>24</Slides>
  <Notes>24</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2018-12-17T17:44:01Z</dcterms:created>
  <dcterms:modified xsi:type="dcterms:W3CDTF">2018-12-17T18:17:08Z</dcterms:modified>
</cp:coreProperties>
</file>